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 id="2147483652" r:id="rId2"/>
    <p:sldMasterId id="2147483654" r:id="rId3"/>
    <p:sldMasterId id="2147483657" r:id="rId4"/>
  </p:sldMasterIdLst>
  <p:notesMasterIdLst>
    <p:notesMasterId r:id="rId23"/>
  </p:notesMasterIdLst>
  <p:sldIdLst>
    <p:sldId id="256" r:id="rId5"/>
    <p:sldId id="258" r:id="rId6"/>
    <p:sldId id="259" r:id="rId7"/>
    <p:sldId id="260" r:id="rId8"/>
    <p:sldId id="263" r:id="rId9"/>
    <p:sldId id="262" r:id="rId10"/>
    <p:sldId id="264" r:id="rId11"/>
    <p:sldId id="265" r:id="rId12"/>
    <p:sldId id="266" r:id="rId13"/>
    <p:sldId id="267" r:id="rId14"/>
    <p:sldId id="268" r:id="rId15"/>
    <p:sldId id="269" r:id="rId16"/>
    <p:sldId id="271" r:id="rId17"/>
    <p:sldId id="270" r:id="rId18"/>
    <p:sldId id="272" r:id="rId19"/>
    <p:sldId id="273" r:id="rId20"/>
    <p:sldId id="275" r:id="rId21"/>
    <p:sldId id="276" r:id="rId22"/>
  </p:sldIdLst>
  <p:sldSz cx="9144000" cy="6858000" type="screen4x3"/>
  <p:notesSz cx="6858000" cy="9144000"/>
  <p:defaultText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859C"/>
    <a:srgbClr val="400066"/>
    <a:srgbClr val="2D0066"/>
    <a:srgbClr val="2F559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p:scale>
          <a:sx n="140" d="100"/>
          <a:sy n="140" d="100"/>
        </p:scale>
        <p:origin x="-802"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C1932B-0B03-4F29-B67A-32B86EB20358}" type="datetimeFigureOut">
              <a:rPr lang="en-US" smtClean="0"/>
              <a:t>4/18/2017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FEA122-47D5-4F0F-840F-A54B7CEBC259}" type="slidenum">
              <a:rPr lang="en-US" smtClean="0"/>
              <a:t>‹#›</a:t>
            </a:fld>
            <a:endParaRPr lang="en-US"/>
          </a:p>
        </p:txBody>
      </p:sp>
    </p:spTree>
    <p:extLst>
      <p:ext uri="{BB962C8B-B14F-4D97-AF65-F5344CB8AC3E}">
        <p14:creationId xmlns:p14="http://schemas.microsoft.com/office/powerpoint/2010/main" val="2770534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IE" dirty="0" smtClean="0"/>
          </a:p>
        </p:txBody>
      </p:sp>
      <p:sp>
        <p:nvSpPr>
          <p:cNvPr id="18436" name="Slide Number Placeholder 3"/>
          <p:cNvSpPr>
            <a:spLocks noGrp="1"/>
          </p:cNvSpPr>
          <p:nvPr>
            <p:ph type="sldNum" sz="quarter" idx="5"/>
          </p:nvPr>
        </p:nvSpPr>
        <p:spPr bwMode="auto">
          <a:noFill/>
          <a:ln>
            <a:miter lim="800000"/>
            <a:headEnd/>
            <a:tailEnd/>
          </a:ln>
        </p:spPr>
        <p:txBody>
          <a:bodyPr/>
          <a:lstStyle/>
          <a:p>
            <a:fld id="{D844E2A0-5AE8-4153-A7A2-08BCD0BBE5D7}" type="slidenum">
              <a:rPr lang="en-IE"/>
              <a:pPr/>
              <a:t>2</a:t>
            </a:fld>
            <a:endParaRPr lang="en-IE" dirty="0"/>
          </a:p>
        </p:txBody>
      </p:sp>
    </p:spTree>
    <p:extLst>
      <p:ext uri="{BB962C8B-B14F-4D97-AF65-F5344CB8AC3E}">
        <p14:creationId xmlns:p14="http://schemas.microsoft.com/office/powerpoint/2010/main" val="2855854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IE" dirty="0" smtClean="0"/>
          </a:p>
        </p:txBody>
      </p:sp>
      <p:sp>
        <p:nvSpPr>
          <p:cNvPr id="18436" name="Slide Number Placeholder 3"/>
          <p:cNvSpPr>
            <a:spLocks noGrp="1"/>
          </p:cNvSpPr>
          <p:nvPr>
            <p:ph type="sldNum" sz="quarter" idx="5"/>
          </p:nvPr>
        </p:nvSpPr>
        <p:spPr bwMode="auto">
          <a:noFill/>
          <a:ln>
            <a:miter lim="800000"/>
            <a:headEnd/>
            <a:tailEnd/>
          </a:ln>
        </p:spPr>
        <p:txBody>
          <a:bodyPr/>
          <a:lstStyle/>
          <a:p>
            <a:fld id="{D844E2A0-5AE8-4153-A7A2-08BCD0BBE5D7}" type="slidenum">
              <a:rPr lang="en-IE"/>
              <a:pPr/>
              <a:t>5</a:t>
            </a:fld>
            <a:endParaRPr lang="en-IE" dirty="0"/>
          </a:p>
        </p:txBody>
      </p:sp>
    </p:spTree>
    <p:extLst>
      <p:ext uri="{BB962C8B-B14F-4D97-AF65-F5344CB8AC3E}">
        <p14:creationId xmlns:p14="http://schemas.microsoft.com/office/powerpoint/2010/main" val="2855854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IE" dirty="0" smtClean="0"/>
          </a:p>
        </p:txBody>
      </p:sp>
      <p:sp>
        <p:nvSpPr>
          <p:cNvPr id="18436" name="Slide Number Placeholder 3"/>
          <p:cNvSpPr>
            <a:spLocks noGrp="1"/>
          </p:cNvSpPr>
          <p:nvPr>
            <p:ph type="sldNum" sz="quarter" idx="5"/>
          </p:nvPr>
        </p:nvSpPr>
        <p:spPr bwMode="auto">
          <a:noFill/>
          <a:ln>
            <a:miter lim="800000"/>
            <a:headEnd/>
            <a:tailEnd/>
          </a:ln>
        </p:spPr>
        <p:txBody>
          <a:bodyPr/>
          <a:lstStyle/>
          <a:p>
            <a:fld id="{D844E2A0-5AE8-4153-A7A2-08BCD0BBE5D7}" type="slidenum">
              <a:rPr lang="en-IE"/>
              <a:pPr/>
              <a:t>7</a:t>
            </a:fld>
            <a:endParaRPr lang="en-IE" dirty="0"/>
          </a:p>
        </p:txBody>
      </p:sp>
    </p:spTree>
    <p:extLst>
      <p:ext uri="{BB962C8B-B14F-4D97-AF65-F5344CB8AC3E}">
        <p14:creationId xmlns:p14="http://schemas.microsoft.com/office/powerpoint/2010/main" val="2855854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IE" dirty="0" smtClean="0"/>
          </a:p>
        </p:txBody>
      </p:sp>
      <p:sp>
        <p:nvSpPr>
          <p:cNvPr id="18436" name="Slide Number Placeholder 3"/>
          <p:cNvSpPr>
            <a:spLocks noGrp="1"/>
          </p:cNvSpPr>
          <p:nvPr>
            <p:ph type="sldNum" sz="quarter" idx="5"/>
          </p:nvPr>
        </p:nvSpPr>
        <p:spPr bwMode="auto">
          <a:noFill/>
          <a:ln>
            <a:miter lim="800000"/>
            <a:headEnd/>
            <a:tailEnd/>
          </a:ln>
        </p:spPr>
        <p:txBody>
          <a:bodyPr/>
          <a:lstStyle/>
          <a:p>
            <a:fld id="{D844E2A0-5AE8-4153-A7A2-08BCD0BBE5D7}" type="slidenum">
              <a:rPr lang="en-IE"/>
              <a:pPr/>
              <a:t>9</a:t>
            </a:fld>
            <a:endParaRPr lang="en-IE" dirty="0"/>
          </a:p>
        </p:txBody>
      </p:sp>
    </p:spTree>
    <p:extLst>
      <p:ext uri="{BB962C8B-B14F-4D97-AF65-F5344CB8AC3E}">
        <p14:creationId xmlns:p14="http://schemas.microsoft.com/office/powerpoint/2010/main" val="2855854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IE" dirty="0" smtClean="0"/>
          </a:p>
        </p:txBody>
      </p:sp>
      <p:sp>
        <p:nvSpPr>
          <p:cNvPr id="18436" name="Slide Number Placeholder 3"/>
          <p:cNvSpPr>
            <a:spLocks noGrp="1"/>
          </p:cNvSpPr>
          <p:nvPr>
            <p:ph type="sldNum" sz="quarter" idx="5"/>
          </p:nvPr>
        </p:nvSpPr>
        <p:spPr bwMode="auto">
          <a:noFill/>
          <a:ln>
            <a:miter lim="800000"/>
            <a:headEnd/>
            <a:tailEnd/>
          </a:ln>
        </p:spPr>
        <p:txBody>
          <a:bodyPr/>
          <a:lstStyle/>
          <a:p>
            <a:fld id="{D844E2A0-5AE8-4153-A7A2-08BCD0BBE5D7}" type="slidenum">
              <a:rPr lang="en-IE"/>
              <a:pPr/>
              <a:t>11</a:t>
            </a:fld>
            <a:endParaRPr lang="en-IE" dirty="0"/>
          </a:p>
        </p:txBody>
      </p:sp>
    </p:spTree>
    <p:extLst>
      <p:ext uri="{BB962C8B-B14F-4D97-AF65-F5344CB8AC3E}">
        <p14:creationId xmlns:p14="http://schemas.microsoft.com/office/powerpoint/2010/main" val="2855854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IE" dirty="0" smtClean="0"/>
          </a:p>
        </p:txBody>
      </p:sp>
      <p:sp>
        <p:nvSpPr>
          <p:cNvPr id="18436" name="Slide Number Placeholder 3"/>
          <p:cNvSpPr>
            <a:spLocks noGrp="1"/>
          </p:cNvSpPr>
          <p:nvPr>
            <p:ph type="sldNum" sz="quarter" idx="5"/>
          </p:nvPr>
        </p:nvSpPr>
        <p:spPr bwMode="auto">
          <a:noFill/>
          <a:ln>
            <a:miter lim="800000"/>
            <a:headEnd/>
            <a:tailEnd/>
          </a:ln>
        </p:spPr>
        <p:txBody>
          <a:bodyPr/>
          <a:lstStyle/>
          <a:p>
            <a:fld id="{D844E2A0-5AE8-4153-A7A2-08BCD0BBE5D7}" type="slidenum">
              <a:rPr lang="en-IE"/>
              <a:pPr/>
              <a:t>13</a:t>
            </a:fld>
            <a:endParaRPr lang="en-IE" dirty="0"/>
          </a:p>
        </p:txBody>
      </p:sp>
    </p:spTree>
    <p:extLst>
      <p:ext uri="{BB962C8B-B14F-4D97-AF65-F5344CB8AC3E}">
        <p14:creationId xmlns:p14="http://schemas.microsoft.com/office/powerpoint/2010/main" val="2855854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IE" dirty="0" smtClean="0"/>
          </a:p>
        </p:txBody>
      </p:sp>
      <p:sp>
        <p:nvSpPr>
          <p:cNvPr id="18436" name="Slide Number Placeholder 3"/>
          <p:cNvSpPr>
            <a:spLocks noGrp="1"/>
          </p:cNvSpPr>
          <p:nvPr>
            <p:ph type="sldNum" sz="quarter" idx="5"/>
          </p:nvPr>
        </p:nvSpPr>
        <p:spPr bwMode="auto">
          <a:noFill/>
          <a:ln>
            <a:miter lim="800000"/>
            <a:headEnd/>
            <a:tailEnd/>
          </a:ln>
        </p:spPr>
        <p:txBody>
          <a:bodyPr/>
          <a:lstStyle/>
          <a:p>
            <a:fld id="{D844E2A0-5AE8-4153-A7A2-08BCD0BBE5D7}" type="slidenum">
              <a:rPr lang="en-IE"/>
              <a:pPr/>
              <a:t>15</a:t>
            </a:fld>
            <a:endParaRPr lang="en-IE" dirty="0"/>
          </a:p>
        </p:txBody>
      </p:sp>
    </p:spTree>
    <p:extLst>
      <p:ext uri="{BB962C8B-B14F-4D97-AF65-F5344CB8AC3E}">
        <p14:creationId xmlns:p14="http://schemas.microsoft.com/office/powerpoint/2010/main" val="2855854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tandard cover">
    <p:spTree>
      <p:nvGrpSpPr>
        <p:cNvPr id="1" name=""/>
        <p:cNvGrpSpPr/>
        <p:nvPr/>
      </p:nvGrpSpPr>
      <p:grpSpPr>
        <a:xfrm>
          <a:off x="0" y="0"/>
          <a:ext cx="0" cy="0"/>
          <a:chOff x="0" y="0"/>
          <a:chExt cx="0" cy="0"/>
        </a:xfrm>
      </p:grpSpPr>
      <p:sp>
        <p:nvSpPr>
          <p:cNvPr id="2" name="Titre 1"/>
          <p:cNvSpPr>
            <a:spLocks noGrp="1"/>
          </p:cNvSpPr>
          <p:nvPr>
            <p:ph type="ctrTitle"/>
          </p:nvPr>
        </p:nvSpPr>
        <p:spPr>
          <a:xfrm>
            <a:off x="628649" y="657243"/>
            <a:ext cx="7982787" cy="2387600"/>
          </a:xfrm>
          <a:prstGeom prst="rect">
            <a:avLst/>
          </a:prstGeom>
        </p:spPr>
        <p:txBody>
          <a:bodyPr anchor="t"/>
          <a:lstStyle>
            <a:lvl1pPr algn="l">
              <a:defRPr sz="4500" b="1">
                <a:solidFill>
                  <a:schemeClr val="tx1"/>
                </a:solidFill>
                <a:latin typeface="Arial" panose="020B0604020202020204" pitchFamily="34" charset="0"/>
                <a:cs typeface="Arial" panose="020B0604020202020204" pitchFamily="34" charset="0"/>
              </a:defRPr>
            </a:lvl1pPr>
          </a:lstStyle>
          <a:p>
            <a:r>
              <a:rPr lang="en-US" smtClean="0"/>
              <a:t>Click to edit Master title style</a:t>
            </a:r>
            <a:endParaRPr lang="fr-FR" dirty="0"/>
          </a:p>
        </p:txBody>
      </p:sp>
      <p:sp>
        <p:nvSpPr>
          <p:cNvPr id="3" name="Sous-titre 2"/>
          <p:cNvSpPr>
            <a:spLocks noGrp="1"/>
          </p:cNvSpPr>
          <p:nvPr>
            <p:ph type="subTitle" idx="1" hasCustomPrompt="1"/>
          </p:nvPr>
        </p:nvSpPr>
        <p:spPr>
          <a:xfrm>
            <a:off x="628649" y="3300588"/>
            <a:ext cx="6858000" cy="1655762"/>
          </a:xfrm>
          <a:prstGeom prst="rect">
            <a:avLst/>
          </a:prstGeo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err="1"/>
              <a:t>Author</a:t>
            </a:r>
            <a:r>
              <a:rPr lang="fr-FR" dirty="0"/>
              <a:t> </a:t>
            </a:r>
            <a:r>
              <a:rPr lang="fr-FR" dirty="0" err="1"/>
              <a:t>name</a:t>
            </a:r>
            <a:endParaRPr lang="fr-FR" dirty="0"/>
          </a:p>
        </p:txBody>
      </p:sp>
    </p:spTree>
    <p:extLst>
      <p:ext uri="{BB962C8B-B14F-4D97-AF65-F5344CB8AC3E}">
        <p14:creationId xmlns:p14="http://schemas.microsoft.com/office/powerpoint/2010/main" val="200479232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 chapter slide purple">
    <p:spTree>
      <p:nvGrpSpPr>
        <p:cNvPr id="1" name=""/>
        <p:cNvGrpSpPr/>
        <p:nvPr/>
      </p:nvGrpSpPr>
      <p:grpSpPr>
        <a:xfrm>
          <a:off x="0" y="0"/>
          <a:ext cx="0" cy="0"/>
          <a:chOff x="0" y="0"/>
          <a:chExt cx="0" cy="0"/>
        </a:xfrm>
      </p:grpSpPr>
      <p:sp>
        <p:nvSpPr>
          <p:cNvPr id="7" name="Espace réservé du titre 1"/>
          <p:cNvSpPr>
            <a:spLocks noGrp="1"/>
          </p:cNvSpPr>
          <p:nvPr>
            <p:ph type="title" hasCustomPrompt="1"/>
          </p:nvPr>
        </p:nvSpPr>
        <p:spPr>
          <a:xfrm>
            <a:off x="2418931" y="3759777"/>
            <a:ext cx="6053504" cy="499032"/>
          </a:xfrm>
          <a:prstGeom prst="rect">
            <a:avLst/>
          </a:prstGeom>
        </p:spPr>
        <p:txBody>
          <a:bodyPr vert="horz" lIns="91440" tIns="45720" rIns="91440" bIns="45720" rtlCol="0" anchor="t">
            <a:noAutofit/>
          </a:bodyPr>
          <a:lstStyle>
            <a:lvl1pPr>
              <a:defRPr sz="3500" b="1" baseline="0"/>
            </a:lvl1pPr>
          </a:lstStyle>
          <a:p>
            <a:r>
              <a:rPr lang="fr-FR" dirty="0" err="1"/>
              <a:t>Chapter</a:t>
            </a:r>
            <a:r>
              <a:rPr lang="fr-FR" dirty="0"/>
              <a:t> one</a:t>
            </a:r>
          </a:p>
        </p:txBody>
      </p:sp>
      <p:sp>
        <p:nvSpPr>
          <p:cNvPr id="12" name="Espace réservé du texte 11"/>
          <p:cNvSpPr>
            <a:spLocks noGrp="1"/>
          </p:cNvSpPr>
          <p:nvPr>
            <p:ph type="body" sz="quarter" idx="10" hasCustomPrompt="1"/>
          </p:nvPr>
        </p:nvSpPr>
        <p:spPr>
          <a:xfrm>
            <a:off x="2408883" y="4471988"/>
            <a:ext cx="6063552" cy="1436687"/>
          </a:xfrm>
          <a:prstGeom prst="rect">
            <a:avLst/>
          </a:prstGeom>
        </p:spPr>
        <p:txBody>
          <a:bodyPr/>
          <a:lstStyle>
            <a:lvl1pPr marL="0" indent="0">
              <a:buNone/>
              <a:defRPr sz="3500" baseline="0">
                <a:solidFill>
                  <a:schemeClr val="bg1"/>
                </a:solidFill>
                <a:latin typeface="Arial" panose="020B0604020202020204" pitchFamily="34" charset="0"/>
                <a:cs typeface="Arial" panose="020B0604020202020204" pitchFamily="34" charset="0"/>
              </a:defRPr>
            </a:lvl1pPr>
            <a:lvl2pPr>
              <a:defRPr sz="3500">
                <a:solidFill>
                  <a:schemeClr val="bg1"/>
                </a:solidFill>
                <a:latin typeface="Arial" panose="020B0604020202020204" pitchFamily="34" charset="0"/>
                <a:cs typeface="Arial" panose="020B0604020202020204" pitchFamily="34" charset="0"/>
              </a:defRPr>
            </a:lvl2pPr>
            <a:lvl3pPr>
              <a:defRPr sz="3500">
                <a:solidFill>
                  <a:schemeClr val="bg1"/>
                </a:solidFill>
                <a:latin typeface="Arial" panose="020B0604020202020204" pitchFamily="34" charset="0"/>
                <a:cs typeface="Arial" panose="020B0604020202020204" pitchFamily="34" charset="0"/>
              </a:defRPr>
            </a:lvl3pPr>
            <a:lvl4pPr>
              <a:defRPr sz="3500">
                <a:solidFill>
                  <a:schemeClr val="bg1"/>
                </a:solidFill>
                <a:latin typeface="Arial" panose="020B0604020202020204" pitchFamily="34" charset="0"/>
                <a:cs typeface="Arial" panose="020B0604020202020204" pitchFamily="34" charset="0"/>
              </a:defRPr>
            </a:lvl4pPr>
            <a:lvl5pPr>
              <a:defRPr sz="3500">
                <a:solidFill>
                  <a:schemeClr val="bg1"/>
                </a:solidFill>
                <a:latin typeface="Arial" panose="020B0604020202020204" pitchFamily="34" charset="0"/>
                <a:cs typeface="Arial" panose="020B0604020202020204" pitchFamily="34" charset="0"/>
              </a:defRPr>
            </a:lvl5pPr>
          </a:lstStyle>
          <a:p>
            <a:pPr lvl="0"/>
            <a:r>
              <a:rPr lang="fr-FR" dirty="0"/>
              <a:t>This </a:t>
            </a:r>
            <a:r>
              <a:rPr lang="fr-FR" dirty="0" err="1"/>
              <a:t>is</a:t>
            </a:r>
            <a:r>
              <a:rPr lang="fr-FR" dirty="0"/>
              <a:t> the </a:t>
            </a:r>
            <a:r>
              <a:rPr lang="fr-FR" dirty="0" err="1"/>
              <a:t>chapter</a:t>
            </a:r>
            <a:r>
              <a:rPr lang="fr-FR" dirty="0"/>
              <a:t> </a:t>
            </a:r>
            <a:r>
              <a:rPr lang="fr-FR" dirty="0" err="1"/>
              <a:t>title</a:t>
            </a:r>
            <a:endParaRPr lang="fr-FR" dirty="0"/>
          </a:p>
        </p:txBody>
      </p:sp>
      <p:sp>
        <p:nvSpPr>
          <p:cNvPr id="8" name="Espace réservé du numéro de diapositive 5"/>
          <p:cNvSpPr>
            <a:spLocks noGrp="1"/>
          </p:cNvSpPr>
          <p:nvPr>
            <p:ph type="sldNum" sz="quarter" idx="4"/>
          </p:nvPr>
        </p:nvSpPr>
        <p:spPr>
          <a:xfrm>
            <a:off x="8449177" y="6442024"/>
            <a:ext cx="573699" cy="365125"/>
          </a:xfrm>
          <a:prstGeom prst="rect">
            <a:avLst/>
          </a:prstGeom>
          <a:ln>
            <a:noFill/>
          </a:ln>
        </p:spPr>
        <p:txBody>
          <a:bodyPr vert="horz" lIns="91440" tIns="45720" rIns="91440" bIns="45720" rtlCol="0" anchor="ctr"/>
          <a:lstStyle>
            <a:lvl1pPr algn="r">
              <a:defRPr sz="1400">
                <a:solidFill>
                  <a:schemeClr val="bg2"/>
                </a:solidFill>
              </a:defRPr>
            </a:lvl1pPr>
          </a:lstStyle>
          <a:p>
            <a:fld id="{1EC1128E-4B85-4E42-8FAE-BFFA291CFE03}" type="slidenum">
              <a:rPr lang="fr-FR" smtClean="0"/>
              <a:pPr/>
              <a:t>‹#›</a:t>
            </a:fld>
            <a:endParaRPr lang="fr-FR" dirty="0"/>
          </a:p>
        </p:txBody>
      </p:sp>
    </p:spTree>
    <p:extLst>
      <p:ext uri="{BB962C8B-B14F-4D97-AF65-F5344CB8AC3E}">
        <p14:creationId xmlns:p14="http://schemas.microsoft.com/office/powerpoint/2010/main" val="4250914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slide purple">
    <p:spTree>
      <p:nvGrpSpPr>
        <p:cNvPr id="1" name=""/>
        <p:cNvGrpSpPr/>
        <p:nvPr/>
      </p:nvGrpSpPr>
      <p:grpSpPr>
        <a:xfrm>
          <a:off x="0" y="0"/>
          <a:ext cx="0" cy="0"/>
          <a:chOff x="0" y="0"/>
          <a:chExt cx="0" cy="0"/>
        </a:xfrm>
      </p:grpSpPr>
      <p:sp>
        <p:nvSpPr>
          <p:cNvPr id="2" name="Titre 1"/>
          <p:cNvSpPr>
            <a:spLocks noGrp="1"/>
          </p:cNvSpPr>
          <p:nvPr>
            <p:ph type="ctrTitle"/>
          </p:nvPr>
        </p:nvSpPr>
        <p:spPr>
          <a:xfrm>
            <a:off x="329083" y="187866"/>
            <a:ext cx="6858000" cy="505470"/>
          </a:xfrm>
          <a:prstGeom prst="rect">
            <a:avLst/>
          </a:prstGeom>
        </p:spPr>
        <p:txBody>
          <a:bodyPr anchor="t"/>
          <a:lstStyle>
            <a:lvl1pPr algn="l">
              <a:defRPr sz="2500">
                <a:solidFill>
                  <a:schemeClr val="tx2"/>
                </a:solidFill>
                <a:latin typeface="Arial" panose="020B0604020202020204" pitchFamily="34" charset="0"/>
                <a:cs typeface="Arial" panose="020B0604020202020204" pitchFamily="34" charset="0"/>
              </a:defRPr>
            </a:lvl1pPr>
          </a:lstStyle>
          <a:p>
            <a:r>
              <a:rPr lang="fr-FR" dirty="0"/>
              <a:t>Modifiez le style du titre</a:t>
            </a:r>
          </a:p>
        </p:txBody>
      </p:sp>
      <p:sp>
        <p:nvSpPr>
          <p:cNvPr id="8" name="Espace réservé du texte 7"/>
          <p:cNvSpPr>
            <a:spLocks noGrp="1"/>
          </p:cNvSpPr>
          <p:nvPr>
            <p:ph type="body" sz="quarter" idx="13" hasCustomPrompt="1"/>
          </p:nvPr>
        </p:nvSpPr>
        <p:spPr>
          <a:xfrm>
            <a:off x="328613" y="1035050"/>
            <a:ext cx="8355012" cy="492299"/>
          </a:xfrm>
          <a:prstGeom prst="rect">
            <a:avLst/>
          </a:prstGeom>
        </p:spPr>
        <p:txBody>
          <a:bodyPr/>
          <a:lstStyle>
            <a:lvl1pPr marL="0" indent="0">
              <a:buNone/>
              <a:defRPr sz="2500" b="1" baseline="0">
                <a:solidFill>
                  <a:schemeClr val="tx2"/>
                </a:solidFill>
                <a:latin typeface="Arial" panose="020B0604020202020204" pitchFamily="34" charset="0"/>
                <a:cs typeface="Arial" panose="020B0604020202020204" pitchFamily="34" charset="0"/>
              </a:defRPr>
            </a:lvl1pPr>
          </a:lstStyle>
          <a:p>
            <a:pPr lvl="0"/>
            <a:r>
              <a:rPr lang="fr-FR" dirty="0" err="1"/>
              <a:t>Title</a:t>
            </a:r>
            <a:r>
              <a:rPr lang="fr-FR" dirty="0"/>
              <a:t> </a:t>
            </a:r>
            <a:r>
              <a:rPr lang="fr-FR" dirty="0" err="1"/>
              <a:t>level</a:t>
            </a:r>
            <a:r>
              <a:rPr lang="fr-FR" dirty="0"/>
              <a:t> 1</a:t>
            </a:r>
          </a:p>
        </p:txBody>
      </p:sp>
      <p:sp>
        <p:nvSpPr>
          <p:cNvPr id="9" name="Espace réservé du texte 7"/>
          <p:cNvSpPr>
            <a:spLocks noGrp="1"/>
          </p:cNvSpPr>
          <p:nvPr>
            <p:ph type="body" sz="quarter" idx="14" hasCustomPrompt="1"/>
          </p:nvPr>
        </p:nvSpPr>
        <p:spPr>
          <a:xfrm>
            <a:off x="327873" y="1760206"/>
            <a:ext cx="8355012" cy="492299"/>
          </a:xfrm>
          <a:prstGeom prst="rect">
            <a:avLst/>
          </a:prstGeom>
        </p:spPr>
        <p:txBody>
          <a:bodyPr/>
          <a:lstStyle>
            <a:lvl1pPr marL="0" indent="0">
              <a:buNone/>
              <a:defRPr sz="2000" b="1" i="1" baseline="0">
                <a:solidFill>
                  <a:schemeClr val="tx2"/>
                </a:solidFill>
                <a:latin typeface="Arial" panose="020B0604020202020204" pitchFamily="34" charset="0"/>
                <a:cs typeface="Arial" panose="020B0604020202020204" pitchFamily="34" charset="0"/>
              </a:defRPr>
            </a:lvl1pPr>
          </a:lstStyle>
          <a:p>
            <a:pPr lvl="0"/>
            <a:r>
              <a:rPr lang="fr-FR" dirty="0" err="1"/>
              <a:t>Title</a:t>
            </a:r>
            <a:r>
              <a:rPr lang="fr-FR" dirty="0"/>
              <a:t> </a:t>
            </a:r>
            <a:r>
              <a:rPr lang="fr-FR" dirty="0" err="1"/>
              <a:t>level</a:t>
            </a:r>
            <a:r>
              <a:rPr lang="fr-FR" dirty="0"/>
              <a:t> 2</a:t>
            </a:r>
          </a:p>
        </p:txBody>
      </p:sp>
      <p:sp>
        <p:nvSpPr>
          <p:cNvPr id="10" name="Espace réservé du texte 4"/>
          <p:cNvSpPr>
            <a:spLocks noGrp="1"/>
          </p:cNvSpPr>
          <p:nvPr>
            <p:ph type="body" sz="quarter" idx="15"/>
          </p:nvPr>
        </p:nvSpPr>
        <p:spPr>
          <a:xfrm>
            <a:off x="328613" y="2522538"/>
            <a:ext cx="8355012" cy="3532187"/>
          </a:xfrm>
          <a:prstGeom prst="rect">
            <a:avLst/>
          </a:prstGeom>
        </p:spPr>
        <p:txBody>
          <a:bodyPr/>
          <a:lstStyle>
            <a:lvl1pPr marL="228600" indent="-228600">
              <a:buFontTx/>
              <a:buBlip>
                <a:blip r:embed="rId2"/>
              </a:buBlip>
              <a:defRPr sz="1800">
                <a:solidFill>
                  <a:schemeClr val="bg2"/>
                </a:solidFill>
                <a:latin typeface="Arial" panose="020B0604020202020204" pitchFamily="34" charset="0"/>
                <a:cs typeface="Arial" panose="020B0604020202020204" pitchFamily="34" charset="0"/>
              </a:defRPr>
            </a:lvl1pPr>
            <a:lvl2pPr marL="685800" indent="-228600">
              <a:buFontTx/>
              <a:buBlip>
                <a:blip r:embed="rId2"/>
              </a:buBlip>
              <a:defRPr sz="1800">
                <a:solidFill>
                  <a:schemeClr val="bg2"/>
                </a:solidFill>
                <a:latin typeface="Arial" panose="020B0604020202020204" pitchFamily="34" charset="0"/>
                <a:cs typeface="Arial" panose="020B0604020202020204" pitchFamily="34" charset="0"/>
              </a:defRPr>
            </a:lvl2pPr>
            <a:lvl3pPr marL="1143000" indent="-228600">
              <a:buFontTx/>
              <a:buBlip>
                <a:blip r:embed="rId2"/>
              </a:buBlip>
              <a:defRPr sz="1600">
                <a:solidFill>
                  <a:schemeClr val="bg2"/>
                </a:solidFill>
                <a:latin typeface="Arial" panose="020B0604020202020204" pitchFamily="34" charset="0"/>
                <a:cs typeface="Arial" panose="020B0604020202020204" pitchFamily="34" charset="0"/>
              </a:defRPr>
            </a:lvl3pPr>
            <a:lvl4pPr marL="1600200" indent="-228600">
              <a:buFontTx/>
              <a:buBlip>
                <a:blip r:embed="rId2"/>
              </a:buBlip>
              <a:defRPr sz="1400">
                <a:solidFill>
                  <a:schemeClr val="bg2"/>
                </a:solidFill>
                <a:latin typeface="Arial" panose="020B0604020202020204" pitchFamily="34" charset="0"/>
                <a:cs typeface="Arial" panose="020B0604020202020204" pitchFamily="34" charset="0"/>
              </a:defRPr>
            </a:lvl4pPr>
            <a:lvl5pPr marL="2057400" indent="-228600">
              <a:buFontTx/>
              <a:buBlip>
                <a:blip r:embed="rId2"/>
              </a:buBlip>
              <a:defRPr sz="1200">
                <a:solidFill>
                  <a:schemeClr val="bg2"/>
                </a:solidFill>
                <a:latin typeface="Arial" panose="020B0604020202020204" pitchFamily="34" charset="0"/>
                <a:cs typeface="Arial" panose="020B0604020202020204" pitchFamily="34" charset="0"/>
              </a:defRPr>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3" name="Espace réservé du numéro de diapositive 5"/>
          <p:cNvSpPr>
            <a:spLocks noGrp="1"/>
          </p:cNvSpPr>
          <p:nvPr>
            <p:ph type="sldNum" sz="quarter" idx="4"/>
          </p:nvPr>
        </p:nvSpPr>
        <p:spPr>
          <a:xfrm>
            <a:off x="8449177" y="6442024"/>
            <a:ext cx="573699" cy="365125"/>
          </a:xfrm>
          <a:prstGeom prst="rect">
            <a:avLst/>
          </a:prstGeom>
          <a:ln>
            <a:noFill/>
          </a:ln>
        </p:spPr>
        <p:txBody>
          <a:bodyPr vert="horz" lIns="91440" tIns="45720" rIns="91440" bIns="45720" rtlCol="0" anchor="ctr"/>
          <a:lstStyle>
            <a:lvl1pPr algn="r">
              <a:defRPr sz="1400">
                <a:solidFill>
                  <a:schemeClr val="bg2"/>
                </a:solidFill>
              </a:defRPr>
            </a:lvl1pPr>
          </a:lstStyle>
          <a:p>
            <a:fld id="{1EC1128E-4B85-4E42-8FAE-BFFA291CFE03}" type="slidenum">
              <a:rPr lang="fr-FR" smtClean="0"/>
              <a:pPr/>
              <a:t>‹#›</a:t>
            </a:fld>
            <a:endParaRPr lang="fr-FR" dirty="0"/>
          </a:p>
        </p:txBody>
      </p:sp>
    </p:spTree>
    <p:extLst>
      <p:ext uri="{BB962C8B-B14F-4D97-AF65-F5344CB8AC3E}">
        <p14:creationId xmlns:p14="http://schemas.microsoft.com/office/powerpoint/2010/main" val="182375860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rt slide purple">
    <p:spTree>
      <p:nvGrpSpPr>
        <p:cNvPr id="1" name=""/>
        <p:cNvGrpSpPr/>
        <p:nvPr/>
      </p:nvGrpSpPr>
      <p:grpSpPr>
        <a:xfrm>
          <a:off x="0" y="0"/>
          <a:ext cx="0" cy="0"/>
          <a:chOff x="0" y="0"/>
          <a:chExt cx="0" cy="0"/>
        </a:xfrm>
      </p:grpSpPr>
      <p:sp>
        <p:nvSpPr>
          <p:cNvPr id="4" name="Titre 1"/>
          <p:cNvSpPr>
            <a:spLocks noGrp="1"/>
          </p:cNvSpPr>
          <p:nvPr>
            <p:ph type="ctrTitle"/>
          </p:nvPr>
        </p:nvSpPr>
        <p:spPr>
          <a:xfrm>
            <a:off x="329083" y="187866"/>
            <a:ext cx="6858000" cy="505470"/>
          </a:xfrm>
          <a:prstGeom prst="rect">
            <a:avLst/>
          </a:prstGeom>
        </p:spPr>
        <p:txBody>
          <a:bodyPr anchor="t"/>
          <a:lstStyle>
            <a:lvl1pPr algn="l">
              <a:defRPr sz="2500">
                <a:solidFill>
                  <a:schemeClr val="tx2"/>
                </a:solidFill>
                <a:latin typeface="Arial" panose="020B0604020202020204" pitchFamily="34" charset="0"/>
                <a:cs typeface="Arial" panose="020B0604020202020204" pitchFamily="34" charset="0"/>
              </a:defRPr>
            </a:lvl1pPr>
          </a:lstStyle>
          <a:p>
            <a:r>
              <a:rPr lang="fr-FR" dirty="0"/>
              <a:t>Modifiez le style du titre</a:t>
            </a:r>
          </a:p>
        </p:txBody>
      </p:sp>
      <p:sp>
        <p:nvSpPr>
          <p:cNvPr id="6" name="Espace réservé du graphique 5"/>
          <p:cNvSpPr>
            <a:spLocks noGrp="1"/>
          </p:cNvSpPr>
          <p:nvPr>
            <p:ph type="chart" sz="quarter" idx="11" hasCustomPrompt="1"/>
          </p:nvPr>
        </p:nvSpPr>
        <p:spPr>
          <a:xfrm>
            <a:off x="328613" y="1236663"/>
            <a:ext cx="4805362" cy="4781550"/>
          </a:xfrm>
          <a:prstGeom prst="rect">
            <a:avLst/>
          </a:prstGeom>
        </p:spPr>
        <p:txBody>
          <a:bodyPr/>
          <a:lstStyle>
            <a:lvl1pPr>
              <a:defRPr/>
            </a:lvl1pPr>
          </a:lstStyle>
          <a:p>
            <a:r>
              <a:rPr lang="fr-FR" dirty="0"/>
              <a:t>Chart</a:t>
            </a:r>
          </a:p>
        </p:txBody>
      </p:sp>
      <p:sp>
        <p:nvSpPr>
          <p:cNvPr id="8" name="Espace réservé du texte 7"/>
          <p:cNvSpPr>
            <a:spLocks noGrp="1"/>
          </p:cNvSpPr>
          <p:nvPr>
            <p:ph type="body" sz="quarter" idx="12" hasCustomPrompt="1"/>
          </p:nvPr>
        </p:nvSpPr>
        <p:spPr>
          <a:xfrm>
            <a:off x="5335588" y="1236664"/>
            <a:ext cx="3576637" cy="2520950"/>
          </a:xfrm>
          <a:prstGeom prst="rect">
            <a:avLst/>
          </a:prstGeom>
        </p:spPr>
        <p:txBody>
          <a:bodyPr/>
          <a:lstStyle>
            <a:lvl1pPr marL="0" indent="0">
              <a:buNone/>
              <a:defRPr sz="1800" baseline="0">
                <a:solidFill>
                  <a:schemeClr val="tx2"/>
                </a:solidFill>
                <a:latin typeface="Arial" panose="020B0604020202020204" pitchFamily="34" charset="0"/>
                <a:cs typeface="Arial" panose="020B0604020202020204" pitchFamily="34" charset="0"/>
              </a:defRPr>
            </a:lvl1pPr>
          </a:lstStyle>
          <a:p>
            <a:pPr lvl="0"/>
            <a:r>
              <a:rPr lang="fr-FR" dirty="0"/>
              <a:t>This </a:t>
            </a:r>
            <a:r>
              <a:rPr lang="fr-FR" dirty="0" err="1"/>
              <a:t>is</a:t>
            </a:r>
            <a:r>
              <a:rPr lang="fr-FR" dirty="0"/>
              <a:t> a chart </a:t>
            </a:r>
            <a:r>
              <a:rPr lang="fr-FR" dirty="0" err="1"/>
              <a:t>explanation</a:t>
            </a:r>
            <a:endParaRPr lang="fr-FR" dirty="0"/>
          </a:p>
        </p:txBody>
      </p:sp>
      <p:sp>
        <p:nvSpPr>
          <p:cNvPr id="9" name="Espace réservé du texte 7"/>
          <p:cNvSpPr>
            <a:spLocks noGrp="1"/>
          </p:cNvSpPr>
          <p:nvPr>
            <p:ph type="body" sz="quarter" idx="13" hasCustomPrompt="1"/>
          </p:nvPr>
        </p:nvSpPr>
        <p:spPr>
          <a:xfrm>
            <a:off x="5325539" y="3868738"/>
            <a:ext cx="3576637" cy="2149475"/>
          </a:xfrm>
          <a:prstGeom prst="rect">
            <a:avLst/>
          </a:prstGeom>
        </p:spPr>
        <p:txBody>
          <a:bodyPr anchor="b"/>
          <a:lstStyle>
            <a:lvl1pPr marL="0" indent="0">
              <a:buNone/>
              <a:defRPr sz="1500" i="1" baseline="0">
                <a:solidFill>
                  <a:schemeClr val="tx2"/>
                </a:solidFill>
                <a:latin typeface="Arial" panose="020B0604020202020204" pitchFamily="34" charset="0"/>
                <a:cs typeface="Arial" panose="020B0604020202020204" pitchFamily="34" charset="0"/>
              </a:defRPr>
            </a:lvl1pPr>
          </a:lstStyle>
          <a:p>
            <a:pPr lvl="0"/>
            <a:r>
              <a:rPr lang="fr-FR" dirty="0"/>
              <a:t>This </a:t>
            </a:r>
            <a:r>
              <a:rPr lang="fr-FR" dirty="0" err="1"/>
              <a:t>is</a:t>
            </a:r>
            <a:r>
              <a:rPr lang="fr-FR" dirty="0"/>
              <a:t> a chart </a:t>
            </a:r>
            <a:r>
              <a:rPr lang="fr-FR" dirty="0" err="1"/>
              <a:t>caption</a:t>
            </a:r>
            <a:endParaRPr lang="fr-FR" dirty="0"/>
          </a:p>
        </p:txBody>
      </p:sp>
      <p:cxnSp>
        <p:nvCxnSpPr>
          <p:cNvPr id="12" name="Connecteur droit 11"/>
          <p:cNvCxnSpPr/>
          <p:nvPr userDrawn="1"/>
        </p:nvCxnSpPr>
        <p:spPr>
          <a:xfrm>
            <a:off x="7187083" y="6532477"/>
            <a:ext cx="0" cy="2418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u numéro de diapositive 5"/>
          <p:cNvSpPr>
            <a:spLocks noGrp="1"/>
          </p:cNvSpPr>
          <p:nvPr>
            <p:ph type="sldNum" sz="quarter" idx="4"/>
          </p:nvPr>
        </p:nvSpPr>
        <p:spPr>
          <a:xfrm>
            <a:off x="8449177" y="6442024"/>
            <a:ext cx="573699" cy="365125"/>
          </a:xfrm>
          <a:prstGeom prst="rect">
            <a:avLst/>
          </a:prstGeom>
          <a:ln>
            <a:noFill/>
          </a:ln>
        </p:spPr>
        <p:txBody>
          <a:bodyPr vert="horz" lIns="91440" tIns="45720" rIns="91440" bIns="45720" rtlCol="0" anchor="ctr"/>
          <a:lstStyle>
            <a:lvl1pPr algn="r">
              <a:defRPr sz="1400">
                <a:solidFill>
                  <a:schemeClr val="bg2"/>
                </a:solidFill>
              </a:defRPr>
            </a:lvl1pPr>
          </a:lstStyle>
          <a:p>
            <a:fld id="{1EC1128E-4B85-4E42-8FAE-BFFA291CFE03}" type="slidenum">
              <a:rPr lang="fr-FR" smtClean="0"/>
              <a:pPr/>
              <a:t>‹#›</a:t>
            </a:fld>
            <a:endParaRPr lang="fr-FR" dirty="0"/>
          </a:p>
        </p:txBody>
      </p:sp>
    </p:spTree>
    <p:extLst>
      <p:ext uri="{BB962C8B-B14F-4D97-AF65-F5344CB8AC3E}">
        <p14:creationId xmlns:p14="http://schemas.microsoft.com/office/powerpoint/2010/main" val="4114321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628650" y="6356351"/>
            <a:ext cx="2057400" cy="365125"/>
          </a:xfrm>
          <a:prstGeom prst="rect">
            <a:avLst/>
          </a:prstGeom>
        </p:spPr>
        <p:txBody>
          <a:bodyPr/>
          <a:lstStyle>
            <a:lvl1pPr>
              <a:defRPr/>
            </a:lvl1pPr>
          </a:lstStyle>
          <a:p>
            <a:pPr>
              <a:defRPr/>
            </a:pPr>
            <a:fld id="{1E264F44-912D-4638-8EDA-7959E18C239C}" type="datetimeFigureOut">
              <a:rPr lang="en-IE"/>
              <a:pPr>
                <a:defRPr/>
              </a:pPr>
              <a:t>18/04/2017</a:t>
            </a:fld>
            <a:endParaRPr lang="en-IE" dirty="0"/>
          </a:p>
        </p:txBody>
      </p:sp>
      <p:sp>
        <p:nvSpPr>
          <p:cNvPr id="3" name="Footer Placeholder 4"/>
          <p:cNvSpPr>
            <a:spLocks noGrp="1"/>
          </p:cNvSpPr>
          <p:nvPr>
            <p:ph type="ftr" sz="quarter" idx="11"/>
          </p:nvPr>
        </p:nvSpPr>
        <p:spPr>
          <a:xfrm>
            <a:off x="3028950" y="6356351"/>
            <a:ext cx="3086100" cy="365125"/>
          </a:xfrm>
          <a:prstGeom prst="rect">
            <a:avLst/>
          </a:prstGeom>
        </p:spPr>
        <p:txBody>
          <a:bodyPr/>
          <a:lstStyle>
            <a:lvl1pPr>
              <a:defRPr/>
            </a:lvl1pPr>
          </a:lstStyle>
          <a:p>
            <a:pPr>
              <a:defRPr/>
            </a:pPr>
            <a:endParaRPr lang="en-IE" dirty="0"/>
          </a:p>
        </p:txBody>
      </p:sp>
      <p:sp>
        <p:nvSpPr>
          <p:cNvPr id="4" name="Slide Number Placeholder 5"/>
          <p:cNvSpPr>
            <a:spLocks noGrp="1"/>
          </p:cNvSpPr>
          <p:nvPr>
            <p:ph type="sldNum" sz="quarter" idx="12"/>
          </p:nvPr>
        </p:nvSpPr>
        <p:spPr/>
        <p:txBody>
          <a:bodyPr/>
          <a:lstStyle>
            <a:lvl1pPr>
              <a:defRPr/>
            </a:lvl1pPr>
          </a:lstStyle>
          <a:p>
            <a:fld id="{3B30F4FF-65CA-45D6-9332-31D5D7CF957F}" type="slidenum">
              <a:rPr lang="en-IE"/>
              <a:pPr/>
              <a:t>‹#›</a:t>
            </a:fld>
            <a:endParaRPr lang="en-IE" dirty="0"/>
          </a:p>
        </p:txBody>
      </p:sp>
    </p:spTree>
    <p:extLst>
      <p:ext uri="{BB962C8B-B14F-4D97-AF65-F5344CB8AC3E}">
        <p14:creationId xmlns:p14="http://schemas.microsoft.com/office/powerpoint/2010/main" val="1600648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ndard closing slid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5385916" y="375173"/>
            <a:ext cx="2662813" cy="2086672"/>
          </a:xfrm>
          <a:prstGeom prst="rect">
            <a:avLst/>
          </a:prstGeom>
        </p:spPr>
        <p:txBody>
          <a:bodyPr anchor="ctr"/>
          <a:lstStyle>
            <a:lvl1pPr algn="ctr">
              <a:defRPr sz="4500">
                <a:solidFill>
                  <a:schemeClr val="tx2"/>
                </a:solidFill>
                <a:latin typeface="Arial" panose="020B0604020202020204" pitchFamily="34" charset="0"/>
                <a:cs typeface="Arial" panose="020B0604020202020204" pitchFamily="34" charset="0"/>
              </a:defRPr>
            </a:lvl1pPr>
          </a:lstStyle>
          <a:p>
            <a:r>
              <a:rPr lang="fr-FR" dirty="0" err="1"/>
              <a:t>Thanks</a:t>
            </a:r>
            <a:r>
              <a:rPr lang="fr-FR" dirty="0"/>
              <a:t> for </a:t>
            </a:r>
            <a:r>
              <a:rPr lang="fr-FR" dirty="0" err="1"/>
              <a:t>your</a:t>
            </a:r>
            <a:r>
              <a:rPr lang="fr-FR" dirty="0"/>
              <a:t> time!</a:t>
            </a:r>
          </a:p>
        </p:txBody>
      </p:sp>
      <p:sp>
        <p:nvSpPr>
          <p:cNvPr id="7" name="Espace réservé du texte 6"/>
          <p:cNvSpPr>
            <a:spLocks noGrp="1"/>
          </p:cNvSpPr>
          <p:nvPr>
            <p:ph type="body" sz="quarter" idx="10" hasCustomPrompt="1"/>
          </p:nvPr>
        </p:nvSpPr>
        <p:spPr>
          <a:xfrm>
            <a:off x="4279900" y="3506788"/>
            <a:ext cx="4332288" cy="522287"/>
          </a:xfrm>
          <a:prstGeom prst="rect">
            <a:avLst/>
          </a:prstGeom>
        </p:spPr>
        <p:txBody>
          <a:bodyPr/>
          <a:lstStyle>
            <a:lvl1pPr marL="0" indent="0">
              <a:buNone/>
              <a:defRPr sz="3200" baseline="0">
                <a:solidFill>
                  <a:schemeClr val="bg1"/>
                </a:solidFill>
                <a:latin typeface="Arial" panose="020B0604020202020204" pitchFamily="34" charset="0"/>
                <a:cs typeface="Arial" panose="020B0604020202020204" pitchFamily="34" charset="0"/>
              </a:defRPr>
            </a:lvl1pPr>
          </a:lstStyle>
          <a:p>
            <a:pPr lvl="0"/>
            <a:r>
              <a:rPr lang="fr-FR" dirty="0"/>
              <a:t>More info</a:t>
            </a:r>
          </a:p>
        </p:txBody>
      </p:sp>
      <p:sp>
        <p:nvSpPr>
          <p:cNvPr id="8" name="Espace réservé du texte 6"/>
          <p:cNvSpPr>
            <a:spLocks noGrp="1"/>
          </p:cNvSpPr>
          <p:nvPr>
            <p:ph type="body" sz="quarter" idx="11" hasCustomPrompt="1"/>
          </p:nvPr>
        </p:nvSpPr>
        <p:spPr>
          <a:xfrm>
            <a:off x="4269852" y="4282186"/>
            <a:ext cx="4332288" cy="1083634"/>
          </a:xfrm>
          <a:prstGeom prst="rect">
            <a:avLst/>
          </a:prstGeom>
        </p:spPr>
        <p:txBody>
          <a:bodyPr/>
          <a:lstStyle>
            <a:lvl1pPr marL="0" indent="0">
              <a:buNone/>
              <a:defRPr sz="2400" baseline="0">
                <a:solidFill>
                  <a:schemeClr val="bg1"/>
                </a:solidFill>
                <a:latin typeface="Arial" panose="020B0604020202020204" pitchFamily="34" charset="0"/>
                <a:cs typeface="Arial" panose="020B0604020202020204" pitchFamily="34" charset="0"/>
              </a:defRPr>
            </a:lvl1pPr>
          </a:lstStyle>
          <a:p>
            <a:pPr lvl="0"/>
            <a:r>
              <a:rPr lang="fr-FR" dirty="0"/>
              <a:t>Contact </a:t>
            </a:r>
            <a:r>
              <a:rPr lang="fr-FR" dirty="0" err="1"/>
              <a:t>name</a:t>
            </a:r>
            <a:endParaRPr lang="fr-FR" dirty="0"/>
          </a:p>
          <a:p>
            <a:pPr lvl="0"/>
            <a:r>
              <a:rPr lang="fr-FR" dirty="0"/>
              <a:t>Contact email </a:t>
            </a:r>
            <a:r>
              <a:rPr lang="fr-FR" dirty="0" err="1"/>
              <a:t>adress</a:t>
            </a:r>
            <a:endParaRPr lang="fr-FR" dirty="0"/>
          </a:p>
        </p:txBody>
      </p:sp>
      <p:sp>
        <p:nvSpPr>
          <p:cNvPr id="9" name="Espace réservé du texte 6"/>
          <p:cNvSpPr>
            <a:spLocks noGrp="1"/>
          </p:cNvSpPr>
          <p:nvPr>
            <p:ph type="body" sz="quarter" idx="12" hasCustomPrompt="1"/>
          </p:nvPr>
        </p:nvSpPr>
        <p:spPr>
          <a:xfrm>
            <a:off x="4279900" y="5469653"/>
            <a:ext cx="4332288" cy="981389"/>
          </a:xfrm>
          <a:prstGeom prst="rect">
            <a:avLst/>
          </a:prstGeom>
        </p:spPr>
        <p:txBody>
          <a:bodyPr anchor="ctr"/>
          <a:lstStyle>
            <a:lvl1pPr marL="0" indent="0">
              <a:buNone/>
              <a:defRPr sz="2400" baseline="0">
                <a:solidFill>
                  <a:schemeClr val="bg1"/>
                </a:solidFill>
                <a:latin typeface="Arial" panose="020B0604020202020204" pitchFamily="34" charset="0"/>
                <a:cs typeface="Arial" panose="020B0604020202020204" pitchFamily="34" charset="0"/>
              </a:defRPr>
            </a:lvl1pPr>
          </a:lstStyle>
          <a:p>
            <a:pPr lvl="0"/>
            <a:r>
              <a:rPr lang="fr-FR" dirty="0"/>
              <a:t>www.medtecheurope.org</a:t>
            </a:r>
          </a:p>
        </p:txBody>
      </p:sp>
    </p:spTree>
    <p:extLst>
      <p:ext uri="{BB962C8B-B14F-4D97-AF65-F5344CB8AC3E}">
        <p14:creationId xmlns:p14="http://schemas.microsoft.com/office/powerpoint/2010/main" val="34384509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4.jp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4.jp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9374" cy="685800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6376" r="6325"/>
          <a:stretch/>
        </p:blipFill>
        <p:spPr>
          <a:xfrm>
            <a:off x="-1" y="-26467"/>
            <a:ext cx="9149375" cy="5480419"/>
          </a:xfrm>
          <a:prstGeom prst="rect">
            <a:avLst/>
          </a:prstGeom>
        </p:spPr>
      </p:pic>
    </p:spTree>
    <p:extLst>
      <p:ext uri="{BB962C8B-B14F-4D97-AF65-F5344CB8AC3E}">
        <p14:creationId xmlns:p14="http://schemas.microsoft.com/office/powerpoint/2010/main" val="3005412741"/>
      </p:ext>
    </p:extLst>
  </p:cSld>
  <p:clrMap bg1="lt1" tx1="dk1" bg2="lt2" tx2="dk2" accent1="accent1" accent2="accent2" accent3="accent3" accent4="accent4" accent5="accent5" accent6="accent6" hlink="hlink" folHlink="folHlink"/>
  <p:sldLayoutIdLst>
    <p:sldLayoutId id="214748366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 1"/>
          <p:cNvPicPr>
            <a:picLocks noChangeAspect="1"/>
          </p:cNvPicPr>
          <p:nvPr/>
        </p:nvPicPr>
        <p:blipFill>
          <a:blip r:embed="rId3"/>
          <a:stretch>
            <a:fillRect/>
          </a:stretch>
        </p:blipFill>
        <p:spPr>
          <a:xfrm>
            <a:off x="37407" y="0"/>
            <a:ext cx="9069185" cy="6858000"/>
          </a:xfrm>
          <a:prstGeom prst="rect">
            <a:avLst/>
          </a:prstGeom>
        </p:spPr>
      </p:pic>
      <p:sp>
        <p:nvSpPr>
          <p:cNvPr id="7" name="Rectangle 6"/>
          <p:cNvSpPr/>
          <p:nvPr/>
        </p:nvSpPr>
        <p:spPr>
          <a:xfrm>
            <a:off x="6361043" y="6410425"/>
            <a:ext cx="2745549" cy="4475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5"/>
          <p:cNvSpPr>
            <a:spLocks noGrp="1"/>
          </p:cNvSpPr>
          <p:nvPr>
            <p:ph type="sldNum" sz="quarter" idx="4"/>
          </p:nvPr>
        </p:nvSpPr>
        <p:spPr>
          <a:xfrm>
            <a:off x="8449177" y="6442024"/>
            <a:ext cx="573699" cy="365125"/>
          </a:xfrm>
          <a:prstGeom prst="rect">
            <a:avLst/>
          </a:prstGeom>
          <a:ln>
            <a:noFill/>
          </a:ln>
        </p:spPr>
        <p:txBody>
          <a:bodyPr vert="horz" lIns="91440" tIns="45720" rIns="91440" bIns="45720" rtlCol="0" anchor="ctr"/>
          <a:lstStyle>
            <a:lvl1pPr algn="r">
              <a:defRPr sz="1400">
                <a:solidFill>
                  <a:schemeClr val="bg2"/>
                </a:solidFill>
              </a:defRPr>
            </a:lvl1pPr>
          </a:lstStyle>
          <a:p>
            <a:fld id="{1EC1128E-4B85-4E42-8FAE-BFFA291CFE03}" type="slidenum">
              <a:rPr lang="fr-FR" smtClean="0"/>
              <a:pPr/>
              <a:t>‹#›</a:t>
            </a:fld>
            <a:endParaRPr lang="fr-FR" dirty="0"/>
          </a:p>
        </p:txBody>
      </p:sp>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7674" y="6497448"/>
            <a:ext cx="1582417" cy="273527"/>
          </a:xfrm>
          <a:prstGeom prst="rect">
            <a:avLst/>
          </a:prstGeom>
        </p:spPr>
      </p:pic>
    </p:spTree>
    <p:extLst>
      <p:ext uri="{BB962C8B-B14F-4D97-AF65-F5344CB8AC3E}">
        <p14:creationId xmlns:p14="http://schemas.microsoft.com/office/powerpoint/2010/main" val="3467974043"/>
      </p:ext>
    </p:extLst>
  </p:cSld>
  <p:clrMap bg1="lt1" tx1="dk1" bg2="lt2" tx2="dk2" accent1="accent1" accent2="accent2" accent3="accent3" accent4="accent4" accent5="accent5" accent6="accent6" hlink="hlink" folHlink="folHlink"/>
  <p:sldLayoutIdLst>
    <p:sldLayoutId id="2147483663"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2500"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 1"/>
          <p:cNvPicPr>
            <a:picLocks noChangeAspect="1"/>
          </p:cNvPicPr>
          <p:nvPr/>
        </p:nvPicPr>
        <p:blipFill>
          <a:blip r:embed="rId5"/>
          <a:stretch>
            <a:fillRect/>
          </a:stretch>
        </p:blipFill>
        <p:spPr>
          <a:xfrm>
            <a:off x="-1093" y="-8665"/>
            <a:ext cx="9144000" cy="6419088"/>
          </a:xfrm>
          <a:prstGeom prst="rect">
            <a:avLst/>
          </a:prstGeom>
        </p:spPr>
      </p:pic>
      <p:pic>
        <p:nvPicPr>
          <p:cNvPr id="8" name="Image 7"/>
          <p:cNvPicPr>
            <a:picLocks noChangeAspect="1"/>
          </p:cNvPicPr>
          <p:nvPr/>
        </p:nvPicPr>
        <p:blipFill>
          <a:blip r:embed="rId6"/>
          <a:stretch>
            <a:fillRect/>
          </a:stretch>
        </p:blipFill>
        <p:spPr>
          <a:xfrm>
            <a:off x="0" y="6410422"/>
            <a:ext cx="9159214" cy="447577"/>
          </a:xfrm>
          <a:prstGeom prst="rect">
            <a:avLst/>
          </a:prstGeom>
        </p:spPr>
      </p:pic>
      <p:sp>
        <p:nvSpPr>
          <p:cNvPr id="11" name="Rectangle 10"/>
          <p:cNvSpPr/>
          <p:nvPr/>
        </p:nvSpPr>
        <p:spPr>
          <a:xfrm>
            <a:off x="6361043" y="6410425"/>
            <a:ext cx="2798171" cy="4475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7674" y="6497448"/>
            <a:ext cx="1582417" cy="273527"/>
          </a:xfrm>
          <a:prstGeom prst="rect">
            <a:avLst/>
          </a:prstGeom>
        </p:spPr>
      </p:pic>
      <p:sp>
        <p:nvSpPr>
          <p:cNvPr id="6" name="Espace réservé du numéro de diapositive 5"/>
          <p:cNvSpPr>
            <a:spLocks noGrp="1"/>
          </p:cNvSpPr>
          <p:nvPr>
            <p:ph type="sldNum" sz="quarter" idx="4"/>
          </p:nvPr>
        </p:nvSpPr>
        <p:spPr>
          <a:xfrm>
            <a:off x="8449177" y="6442024"/>
            <a:ext cx="573699" cy="365125"/>
          </a:xfrm>
          <a:prstGeom prst="rect">
            <a:avLst/>
          </a:prstGeom>
          <a:ln>
            <a:noFill/>
          </a:ln>
        </p:spPr>
        <p:txBody>
          <a:bodyPr vert="horz" lIns="91440" tIns="45720" rIns="91440" bIns="45720" rtlCol="0" anchor="ctr"/>
          <a:lstStyle>
            <a:lvl1pPr algn="r">
              <a:defRPr sz="1400">
                <a:solidFill>
                  <a:schemeClr val="bg2"/>
                </a:solidFill>
              </a:defRPr>
            </a:lvl1pPr>
          </a:lstStyle>
          <a:p>
            <a:fld id="{1EC1128E-4B85-4E42-8FAE-BFFA291CFE03}" type="slidenum">
              <a:rPr lang="fr-FR" smtClean="0"/>
              <a:pPr/>
              <a:t>‹#›</a:t>
            </a:fld>
            <a:endParaRPr lang="fr-FR" dirty="0"/>
          </a:p>
        </p:txBody>
      </p:sp>
      <p:sp>
        <p:nvSpPr>
          <p:cNvPr id="3" name="ZoneTexte 2"/>
          <p:cNvSpPr txBox="1"/>
          <p:nvPr/>
        </p:nvSpPr>
        <p:spPr>
          <a:xfrm>
            <a:off x="-202131" y="3580598"/>
            <a:ext cx="184731" cy="369332"/>
          </a:xfrm>
          <a:prstGeom prst="rect">
            <a:avLst/>
          </a:prstGeom>
          <a:noFill/>
        </p:spPr>
        <p:txBody>
          <a:bodyPr wrap="none" rtlCol="0">
            <a:spAutoFit/>
          </a:bodyPr>
          <a:lstStyle/>
          <a:p>
            <a:endParaRPr lang="fr-FR" dirty="0"/>
          </a:p>
        </p:txBody>
      </p:sp>
    </p:spTree>
    <p:extLst>
      <p:ext uri="{BB962C8B-B14F-4D97-AF65-F5344CB8AC3E}">
        <p14:creationId xmlns:p14="http://schemas.microsoft.com/office/powerpoint/2010/main" val="22691192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44214759"/>
      </p:ext>
    </p:extLst>
  </p:cSld>
  <p:clrMap bg1="lt1" tx1="dk1" bg2="lt2" tx2="dk2" accent1="accent1" accent2="accent2" accent3="accent3" accent4="accent4" accent5="accent5" accent6="accent6" hlink="hlink" folHlink="folHlink"/>
  <p:sldLayoutIdLst>
    <p:sldLayoutId id="214748365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6.jpeg"/><Relationship Id="rId18" Type="http://schemas.openxmlformats.org/officeDocument/2006/relationships/image" Target="../media/image31.jpeg"/><Relationship Id="rId26" Type="http://schemas.openxmlformats.org/officeDocument/2006/relationships/image" Target="../media/image39.jpeg"/><Relationship Id="rId39" Type="http://schemas.openxmlformats.org/officeDocument/2006/relationships/image" Target="../media/image52.jpeg"/><Relationship Id="rId3" Type="http://schemas.openxmlformats.org/officeDocument/2006/relationships/image" Target="../media/image16.jpeg"/><Relationship Id="rId21" Type="http://schemas.openxmlformats.org/officeDocument/2006/relationships/image" Target="../media/image34.jpeg"/><Relationship Id="rId34" Type="http://schemas.openxmlformats.org/officeDocument/2006/relationships/image" Target="../media/image47.jpeg"/><Relationship Id="rId42" Type="http://schemas.openxmlformats.org/officeDocument/2006/relationships/image" Target="../media/image55.jpeg"/><Relationship Id="rId7" Type="http://schemas.openxmlformats.org/officeDocument/2006/relationships/image" Target="../media/image20.jpeg"/><Relationship Id="rId12" Type="http://schemas.openxmlformats.org/officeDocument/2006/relationships/image" Target="../media/image25.jpeg"/><Relationship Id="rId17" Type="http://schemas.openxmlformats.org/officeDocument/2006/relationships/image" Target="../media/image30.jpeg"/><Relationship Id="rId25" Type="http://schemas.openxmlformats.org/officeDocument/2006/relationships/image" Target="../media/image38.jpeg"/><Relationship Id="rId33" Type="http://schemas.openxmlformats.org/officeDocument/2006/relationships/image" Target="../media/image46.jpeg"/><Relationship Id="rId38" Type="http://schemas.openxmlformats.org/officeDocument/2006/relationships/image" Target="../media/image51.jpeg"/><Relationship Id="rId2" Type="http://schemas.openxmlformats.org/officeDocument/2006/relationships/image" Target="../media/image15.jpeg"/><Relationship Id="rId16" Type="http://schemas.openxmlformats.org/officeDocument/2006/relationships/image" Target="../media/image29.jpeg"/><Relationship Id="rId20" Type="http://schemas.openxmlformats.org/officeDocument/2006/relationships/image" Target="../media/image33.jpeg"/><Relationship Id="rId29" Type="http://schemas.openxmlformats.org/officeDocument/2006/relationships/image" Target="../media/image42.jpeg"/><Relationship Id="rId41" Type="http://schemas.openxmlformats.org/officeDocument/2006/relationships/image" Target="../media/image54.jpeg"/><Relationship Id="rId1" Type="http://schemas.openxmlformats.org/officeDocument/2006/relationships/slideLayout" Target="../slideLayouts/slideLayout3.xml"/><Relationship Id="rId6" Type="http://schemas.openxmlformats.org/officeDocument/2006/relationships/image" Target="../media/image19.jpeg"/><Relationship Id="rId11" Type="http://schemas.openxmlformats.org/officeDocument/2006/relationships/image" Target="../media/image24.jpeg"/><Relationship Id="rId24" Type="http://schemas.openxmlformats.org/officeDocument/2006/relationships/image" Target="../media/image37.jpeg"/><Relationship Id="rId32" Type="http://schemas.openxmlformats.org/officeDocument/2006/relationships/image" Target="../media/image45.jpeg"/><Relationship Id="rId37" Type="http://schemas.openxmlformats.org/officeDocument/2006/relationships/image" Target="../media/image50.jpeg"/><Relationship Id="rId40" Type="http://schemas.openxmlformats.org/officeDocument/2006/relationships/image" Target="../media/image53.jpeg"/><Relationship Id="rId5" Type="http://schemas.openxmlformats.org/officeDocument/2006/relationships/image" Target="../media/image18.jpeg"/><Relationship Id="rId15" Type="http://schemas.openxmlformats.org/officeDocument/2006/relationships/image" Target="../media/image28.jpeg"/><Relationship Id="rId23" Type="http://schemas.openxmlformats.org/officeDocument/2006/relationships/image" Target="../media/image36.jpeg"/><Relationship Id="rId28" Type="http://schemas.openxmlformats.org/officeDocument/2006/relationships/image" Target="../media/image41.jpeg"/><Relationship Id="rId36" Type="http://schemas.openxmlformats.org/officeDocument/2006/relationships/image" Target="../media/image49.jpeg"/><Relationship Id="rId10" Type="http://schemas.openxmlformats.org/officeDocument/2006/relationships/image" Target="../media/image23.jpeg"/><Relationship Id="rId19" Type="http://schemas.openxmlformats.org/officeDocument/2006/relationships/image" Target="../media/image32.jpeg"/><Relationship Id="rId31" Type="http://schemas.openxmlformats.org/officeDocument/2006/relationships/image" Target="../media/image44.jpeg"/><Relationship Id="rId44" Type="http://schemas.openxmlformats.org/officeDocument/2006/relationships/image" Target="../media/image57.jpeg"/><Relationship Id="rId4" Type="http://schemas.openxmlformats.org/officeDocument/2006/relationships/image" Target="../media/image17.jpeg"/><Relationship Id="rId9" Type="http://schemas.openxmlformats.org/officeDocument/2006/relationships/image" Target="../media/image22.jpeg"/><Relationship Id="rId14" Type="http://schemas.openxmlformats.org/officeDocument/2006/relationships/image" Target="../media/image27.jpeg"/><Relationship Id="rId22" Type="http://schemas.openxmlformats.org/officeDocument/2006/relationships/image" Target="../media/image35.jpeg"/><Relationship Id="rId27" Type="http://schemas.openxmlformats.org/officeDocument/2006/relationships/image" Target="../media/image40.jpeg"/><Relationship Id="rId30" Type="http://schemas.openxmlformats.org/officeDocument/2006/relationships/image" Target="../media/image43.jpeg"/><Relationship Id="rId35" Type="http://schemas.openxmlformats.org/officeDocument/2006/relationships/image" Target="../media/image48.jpeg"/><Relationship Id="rId43" Type="http://schemas.openxmlformats.org/officeDocument/2006/relationships/image" Target="../media/image5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xml"/><Relationship Id="rId5" Type="http://schemas.openxmlformats.org/officeDocument/2006/relationships/image" Target="../media/image62.png"/><Relationship Id="rId4" Type="http://schemas.openxmlformats.org/officeDocument/2006/relationships/image" Target="../media/image61.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3.xml"/><Relationship Id="rId5" Type="http://schemas.openxmlformats.org/officeDocument/2006/relationships/image" Target="../media/image66.png"/><Relationship Id="rId4" Type="http://schemas.openxmlformats.org/officeDocument/2006/relationships/image" Target="../media/image65.png"/></Relationships>
</file>

<file path=ppt/slides/_rels/slide17.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png"/><Relationship Id="rId1" Type="http://schemas.openxmlformats.org/officeDocument/2006/relationships/slideLayout" Target="../slideLayouts/slideLayout3.xml"/><Relationship Id="rId6" Type="http://schemas.openxmlformats.org/officeDocument/2006/relationships/image" Target="../media/image2.jpg"/><Relationship Id="rId5" Type="http://schemas.openxmlformats.org/officeDocument/2006/relationships/image" Target="../media/image70.jpg"/><Relationship Id="rId4" Type="http://schemas.openxmlformats.org/officeDocument/2006/relationships/image" Target="../media/image6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g"/><Relationship Id="rId1" Type="http://schemas.openxmlformats.org/officeDocument/2006/relationships/slideLayout" Target="../slideLayouts/slideLayout3.xml"/><Relationship Id="rId5" Type="http://schemas.openxmlformats.org/officeDocument/2006/relationships/image" Target="../media/image12.jp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23816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spcBef>
                <a:spcPts val="1000"/>
              </a:spcBef>
            </a:pPr>
            <a:r>
              <a:rPr lang="en-US" b="1" dirty="0">
                <a:latin typeface="Century Gothic" panose="020B0502020202020204" pitchFamily="34" charset="0"/>
                <a:ea typeface="+mn-ea"/>
              </a:rPr>
              <a:t>Who engaged in 2016? </a:t>
            </a:r>
          </a:p>
        </p:txBody>
      </p:sp>
      <p:pic>
        <p:nvPicPr>
          <p:cNvPr id="3074" name="Picture 2" descr="http://medtechweek.eu/sites/default/files/2016-06/logo_abhi.jpg"/>
          <p:cNvPicPr>
            <a:picLocks noChangeAspect="1" noChangeArrowheads="1"/>
          </p:cNvPicPr>
          <p:nvPr/>
        </p:nvPicPr>
        <p:blipFill rotWithShape="1">
          <a:blip r:embed="rId2">
            <a:extLst>
              <a:ext uri="{28A0092B-C50C-407E-A947-70E740481C1C}">
                <a14:useLocalDpi xmlns:a14="http://schemas.microsoft.com/office/drawing/2010/main" val="0"/>
              </a:ext>
            </a:extLst>
          </a:blip>
          <a:srcRect l="30224" t="20418" r="30821" b="18687"/>
          <a:stretch/>
        </p:blipFill>
        <p:spPr bwMode="auto">
          <a:xfrm>
            <a:off x="450505" y="696069"/>
            <a:ext cx="561550"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medtechweek.eu/sites/default/files/2016-06/aidimme-640x400_0.jpg"/>
          <p:cNvPicPr>
            <a:picLocks noChangeAspect="1" noChangeArrowheads="1"/>
          </p:cNvPicPr>
          <p:nvPr/>
        </p:nvPicPr>
        <p:blipFill rotWithShape="1">
          <a:blip r:embed="rId3">
            <a:extLst>
              <a:ext uri="{28A0092B-C50C-407E-A947-70E740481C1C}">
                <a14:useLocalDpi xmlns:a14="http://schemas.microsoft.com/office/drawing/2010/main" val="0"/>
              </a:ext>
            </a:extLst>
          </a:blip>
          <a:srcRect l="15583" t="34328" r="14790" b="37015"/>
          <a:stretch/>
        </p:blipFill>
        <p:spPr bwMode="auto">
          <a:xfrm>
            <a:off x="1462560" y="696069"/>
            <a:ext cx="2132836"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medtechweek.eu/sites/default/files/2016-06/logo_apifarma.jpg"/>
          <p:cNvPicPr>
            <a:picLocks noChangeAspect="1" noChangeArrowheads="1"/>
          </p:cNvPicPr>
          <p:nvPr/>
        </p:nvPicPr>
        <p:blipFill rotWithShape="1">
          <a:blip r:embed="rId4">
            <a:extLst>
              <a:ext uri="{28A0092B-C50C-407E-A947-70E740481C1C}">
                <a14:useLocalDpi xmlns:a14="http://schemas.microsoft.com/office/drawing/2010/main" val="0"/>
              </a:ext>
            </a:extLst>
          </a:blip>
          <a:srcRect l="19388" t="26806" r="20612" b="29492"/>
          <a:stretch/>
        </p:blipFill>
        <p:spPr bwMode="auto">
          <a:xfrm>
            <a:off x="4045901" y="608272"/>
            <a:ext cx="1205208"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medtechweek.eu/sites/default/files/2016-05/apormed-2.jpg"/>
          <p:cNvPicPr>
            <a:picLocks noChangeAspect="1" noChangeArrowheads="1"/>
          </p:cNvPicPr>
          <p:nvPr/>
        </p:nvPicPr>
        <p:blipFill rotWithShape="1">
          <a:blip r:embed="rId5">
            <a:extLst>
              <a:ext uri="{28A0092B-C50C-407E-A947-70E740481C1C}">
                <a14:useLocalDpi xmlns:a14="http://schemas.microsoft.com/office/drawing/2010/main" val="0"/>
              </a:ext>
            </a:extLst>
          </a:blip>
          <a:srcRect l="6179" t="26149" r="10537" b="24060"/>
          <a:stretch/>
        </p:blipFill>
        <p:spPr bwMode="auto">
          <a:xfrm>
            <a:off x="5701614" y="608272"/>
            <a:ext cx="1468302"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medtechweek.eu/sites/default/files/2016-05/logo_italy_assobiomedica.jpg"/>
          <p:cNvPicPr>
            <a:picLocks noChangeAspect="1" noChangeArrowheads="1"/>
          </p:cNvPicPr>
          <p:nvPr/>
        </p:nvPicPr>
        <p:blipFill rotWithShape="1">
          <a:blip r:embed="rId6">
            <a:extLst>
              <a:ext uri="{28A0092B-C50C-407E-A947-70E740481C1C}">
                <a14:useLocalDpi xmlns:a14="http://schemas.microsoft.com/office/drawing/2010/main" val="0"/>
              </a:ext>
            </a:extLst>
          </a:blip>
          <a:srcRect l="17968" t="22250" r="19688" b="26750"/>
          <a:stretch/>
        </p:blipFill>
        <p:spPr bwMode="auto">
          <a:xfrm>
            <a:off x="7620421" y="696069"/>
            <a:ext cx="1073075"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medtechweek.eu/sites/default/files/2016-06/braun_logo_stakeholders.jpg"/>
          <p:cNvPicPr>
            <a:picLocks noChangeAspect="1" noChangeArrowheads="1"/>
          </p:cNvPicPr>
          <p:nvPr/>
        </p:nvPicPr>
        <p:blipFill rotWithShape="1">
          <a:blip r:embed="rId7">
            <a:extLst>
              <a:ext uri="{28A0092B-C50C-407E-A947-70E740481C1C}">
                <a14:useLocalDpi xmlns:a14="http://schemas.microsoft.com/office/drawing/2010/main" val="0"/>
              </a:ext>
            </a:extLst>
          </a:blip>
          <a:srcRect l="11979" t="35069" r="11302" b="32465"/>
          <a:stretch/>
        </p:blipFill>
        <p:spPr bwMode="auto">
          <a:xfrm>
            <a:off x="189894" y="1288170"/>
            <a:ext cx="2074378"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http://medtechweek.eu/sites/default/files/2016-05/logo_poland_beckman-coulter.jpg"/>
          <p:cNvPicPr>
            <a:picLocks noChangeAspect="1" noChangeArrowheads="1"/>
          </p:cNvPicPr>
          <p:nvPr/>
        </p:nvPicPr>
        <p:blipFill rotWithShape="1">
          <a:blip r:embed="rId8">
            <a:extLst>
              <a:ext uri="{28A0092B-C50C-407E-A947-70E740481C1C}">
                <a14:useLocalDpi xmlns:a14="http://schemas.microsoft.com/office/drawing/2010/main" val="0"/>
              </a:ext>
            </a:extLst>
          </a:blip>
          <a:srcRect l="11876" t="18974" r="14218" b="26526"/>
          <a:stretch/>
        </p:blipFill>
        <p:spPr bwMode="auto">
          <a:xfrm>
            <a:off x="2454166" y="1288170"/>
            <a:ext cx="1190398"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http://medtechweek.eu/sites/default/files/2016-06/biomerieux680x400.jpg"/>
          <p:cNvPicPr>
            <a:picLocks noChangeAspect="1" noChangeArrowheads="1"/>
          </p:cNvPicPr>
          <p:nvPr/>
        </p:nvPicPr>
        <p:blipFill rotWithShape="1">
          <a:blip r:embed="rId9">
            <a:extLst>
              <a:ext uri="{28A0092B-C50C-407E-A947-70E740481C1C}">
                <a14:useLocalDpi xmlns:a14="http://schemas.microsoft.com/office/drawing/2010/main" val="0"/>
              </a:ext>
            </a:extLst>
          </a:blip>
          <a:srcRect l="7865" t="5999" r="8072" b="4526"/>
          <a:stretch/>
        </p:blipFill>
        <p:spPr bwMode="auto">
          <a:xfrm>
            <a:off x="3834458" y="1288170"/>
            <a:ext cx="824732"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http://medtechweek.eu/sites/default/files/2016-06/logo_boston_scientific.jpg"/>
          <p:cNvPicPr>
            <a:picLocks noChangeAspect="1" noChangeArrowheads="1"/>
          </p:cNvPicPr>
          <p:nvPr/>
        </p:nvPicPr>
        <p:blipFill rotWithShape="1">
          <a:blip r:embed="rId10">
            <a:extLst>
              <a:ext uri="{28A0092B-C50C-407E-A947-70E740481C1C}">
                <a14:useLocalDpi xmlns:a14="http://schemas.microsoft.com/office/drawing/2010/main" val="0"/>
              </a:ext>
            </a:extLst>
          </a:blip>
          <a:srcRect l="20298" t="31303" r="18453" b="32198"/>
          <a:stretch/>
        </p:blipFill>
        <p:spPr bwMode="auto">
          <a:xfrm>
            <a:off x="4849084" y="1288170"/>
            <a:ext cx="1473060"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http://medtechweek.eu/sites/default/files/2016-05/logo_germany_bvmed.jpg"/>
          <p:cNvPicPr>
            <a:picLocks noChangeAspect="1" noChangeArrowheads="1"/>
          </p:cNvPicPr>
          <p:nvPr/>
        </p:nvPicPr>
        <p:blipFill rotWithShape="1">
          <a:blip r:embed="rId11">
            <a:extLst>
              <a:ext uri="{28A0092B-C50C-407E-A947-70E740481C1C}">
                <a14:useLocalDpi xmlns:a14="http://schemas.microsoft.com/office/drawing/2010/main" val="0"/>
              </a:ext>
            </a:extLst>
          </a:blip>
          <a:srcRect l="4051" t="37474" r="3448" b="29276"/>
          <a:stretch/>
        </p:blipFill>
        <p:spPr bwMode="auto">
          <a:xfrm>
            <a:off x="6512038" y="1288170"/>
            <a:ext cx="2442067"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94" name="Picture 22" descr="http://medtechweek.eu/sites/default/files/2016-05/logo_uk_cepheid.jpg"/>
          <p:cNvPicPr>
            <a:picLocks noChangeAspect="1" noChangeArrowheads="1"/>
          </p:cNvPicPr>
          <p:nvPr/>
        </p:nvPicPr>
        <p:blipFill rotWithShape="1">
          <a:blip r:embed="rId12">
            <a:extLst>
              <a:ext uri="{28A0092B-C50C-407E-A947-70E740481C1C}">
                <a14:useLocalDpi xmlns:a14="http://schemas.microsoft.com/office/drawing/2010/main" val="0"/>
              </a:ext>
            </a:extLst>
          </a:blip>
          <a:srcRect l="3806" t="13802" r="4789" b="21448"/>
          <a:stretch/>
        </p:blipFill>
        <p:spPr bwMode="auto">
          <a:xfrm>
            <a:off x="395826" y="1988102"/>
            <a:ext cx="1239205"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http://medtechweek.eu/sites/default/files/2016-06/cook-medical-640x400.jpg"/>
          <p:cNvPicPr>
            <a:picLocks noChangeAspect="1" noChangeArrowheads="1"/>
          </p:cNvPicPr>
          <p:nvPr/>
        </p:nvPicPr>
        <p:blipFill rotWithShape="1">
          <a:blip r:embed="rId13">
            <a:extLst>
              <a:ext uri="{28A0092B-C50C-407E-A947-70E740481C1C}">
                <a14:useLocalDpi xmlns:a14="http://schemas.microsoft.com/office/drawing/2010/main" val="0"/>
              </a:ext>
            </a:extLst>
          </a:blip>
          <a:srcRect l="20344" t="16974" r="20723" b="20526"/>
          <a:stretch/>
        </p:blipFill>
        <p:spPr bwMode="auto">
          <a:xfrm>
            <a:off x="2030857" y="1988102"/>
            <a:ext cx="827728" cy="548640"/>
          </a:xfrm>
          <a:prstGeom prst="rect">
            <a:avLst/>
          </a:prstGeom>
          <a:noFill/>
          <a:extLst>
            <a:ext uri="{909E8E84-426E-40DD-AFC4-6F175D3DCCD1}">
              <a14:hiddenFill xmlns:a14="http://schemas.microsoft.com/office/drawing/2010/main">
                <a:solidFill>
                  <a:srgbClr val="FFFFFF"/>
                </a:solidFill>
              </a14:hiddenFill>
            </a:ext>
          </a:extLst>
        </p:spPr>
      </p:pic>
      <p:pic>
        <p:nvPicPr>
          <p:cNvPr id="3098" name="Picture 26" descr="http://medtechweek.eu/sites/default/files/2016-06/eapm_logo.jpg"/>
          <p:cNvPicPr>
            <a:picLocks noChangeAspect="1" noChangeArrowheads="1"/>
          </p:cNvPicPr>
          <p:nvPr/>
        </p:nvPicPr>
        <p:blipFill rotWithShape="1">
          <a:blip r:embed="rId14">
            <a:extLst>
              <a:ext uri="{28A0092B-C50C-407E-A947-70E740481C1C}">
                <a14:useLocalDpi xmlns:a14="http://schemas.microsoft.com/office/drawing/2010/main" val="0"/>
              </a:ext>
            </a:extLst>
          </a:blip>
          <a:srcRect l="5808" t="29303" r="3178" b="33198"/>
          <a:stretch/>
        </p:blipFill>
        <p:spPr bwMode="auto">
          <a:xfrm>
            <a:off x="3254411" y="1988102"/>
            <a:ext cx="2130515"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00" name="Picture 28" descr="http://medtechweek.eu/sites/default/files/2016-06/logo_edwards.jpg"/>
          <p:cNvPicPr>
            <a:picLocks noChangeAspect="1" noChangeArrowheads="1"/>
          </p:cNvPicPr>
          <p:nvPr/>
        </p:nvPicPr>
        <p:blipFill rotWithShape="1">
          <a:blip r:embed="rId15">
            <a:extLst>
              <a:ext uri="{28A0092B-C50C-407E-A947-70E740481C1C}">
                <a14:useLocalDpi xmlns:a14="http://schemas.microsoft.com/office/drawing/2010/main" val="0"/>
              </a:ext>
            </a:extLst>
          </a:blip>
          <a:srcRect l="14474" t="33250" r="13027" b="30750"/>
          <a:stretch/>
        </p:blipFill>
        <p:spPr bwMode="auto">
          <a:xfrm>
            <a:off x="5780752" y="1988102"/>
            <a:ext cx="1767839"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02" name="Picture 30" descr="http://medtechweek.eu/sites/default/files/2016-06/efccp640x400.jpg"/>
          <p:cNvPicPr>
            <a:picLocks noChangeAspect="1" noChangeArrowheads="1"/>
          </p:cNvPicPr>
          <p:nvPr/>
        </p:nvPicPr>
        <p:blipFill rotWithShape="1">
          <a:blip r:embed="rId16">
            <a:extLst>
              <a:ext uri="{28A0092B-C50C-407E-A947-70E740481C1C}">
                <a14:useLocalDpi xmlns:a14="http://schemas.microsoft.com/office/drawing/2010/main" val="0"/>
              </a:ext>
            </a:extLst>
          </a:blip>
          <a:srcRect l="4480" r="3958"/>
          <a:stretch/>
        </p:blipFill>
        <p:spPr bwMode="auto">
          <a:xfrm>
            <a:off x="7944417" y="1988102"/>
            <a:ext cx="803758"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04" name="Picture 32" descr="http://medtechweek.eu/sites/default/files/2016-06/ecpc-480x400.jpg"/>
          <p:cNvPicPr>
            <a:picLocks noChangeAspect="1" noChangeArrowheads="1"/>
          </p:cNvPicPr>
          <p:nvPr/>
        </p:nvPicPr>
        <p:blipFill rotWithShape="1">
          <a:blip r:embed="rId17">
            <a:extLst>
              <a:ext uri="{28A0092B-C50C-407E-A947-70E740481C1C}">
                <a14:useLocalDpi xmlns:a14="http://schemas.microsoft.com/office/drawing/2010/main" val="0"/>
              </a:ext>
            </a:extLst>
          </a:blip>
          <a:srcRect l="9967" t="1750" r="9720" b="3526"/>
          <a:stretch/>
        </p:blipFill>
        <p:spPr bwMode="auto">
          <a:xfrm>
            <a:off x="337587" y="2653078"/>
            <a:ext cx="744271"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06" name="Picture 34" descr="http://medtechweek.eu/sites/default/files/2016-06/epf640x400.jpg"/>
          <p:cNvPicPr>
            <a:picLocks noChangeAspect="1" noChangeArrowheads="1"/>
          </p:cNvPicPr>
          <p:nvPr/>
        </p:nvPicPr>
        <p:blipFill rotWithShape="1">
          <a:blip r:embed="rId18">
            <a:extLst>
              <a:ext uri="{28A0092B-C50C-407E-A947-70E740481C1C}">
                <a14:useLocalDpi xmlns:a14="http://schemas.microsoft.com/office/drawing/2010/main" val="0"/>
              </a:ext>
            </a:extLst>
          </a:blip>
          <a:srcRect l="1880" t="14762" r="1714" b="14988"/>
          <a:stretch/>
        </p:blipFill>
        <p:spPr bwMode="auto">
          <a:xfrm>
            <a:off x="1419445" y="2653078"/>
            <a:ext cx="1204664"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08" name="Picture 36" descr="http://medtechweek.eu/sites/default/files/2016-06/inciantivas-640x400_0.jpg"/>
          <p:cNvPicPr>
            <a:picLocks noChangeAspect="1" noChangeArrowheads="1"/>
          </p:cNvPicPr>
          <p:nvPr/>
        </p:nvPicPr>
        <p:blipFill rotWithShape="1">
          <a:blip r:embed="rId19">
            <a:extLst>
              <a:ext uri="{28A0092B-C50C-407E-A947-70E740481C1C}">
                <a14:useLocalDpi xmlns:a14="http://schemas.microsoft.com/office/drawing/2010/main" val="0"/>
              </a:ext>
            </a:extLst>
          </a:blip>
          <a:srcRect l="17969" t="38000" r="18281" b="33250"/>
          <a:stretch/>
        </p:blipFill>
        <p:spPr bwMode="auto">
          <a:xfrm>
            <a:off x="2961696" y="2653078"/>
            <a:ext cx="1946479"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10" name="Picture 38" descr="http://medtechweek.eu/sites/default/files/2016-05/logo_switzerland_fasmed.jpg"/>
          <p:cNvPicPr>
            <a:picLocks noChangeAspect="1" noChangeArrowheads="1"/>
          </p:cNvPicPr>
          <p:nvPr/>
        </p:nvPicPr>
        <p:blipFill rotWithShape="1">
          <a:blip r:embed="rId20">
            <a:extLst>
              <a:ext uri="{28A0092B-C50C-407E-A947-70E740481C1C}">
                <a14:useLocalDpi xmlns:a14="http://schemas.microsoft.com/office/drawing/2010/main" val="0"/>
              </a:ext>
            </a:extLst>
          </a:blip>
          <a:srcRect l="8703" t="28250" r="9901" b="25198"/>
          <a:stretch/>
        </p:blipFill>
        <p:spPr bwMode="auto">
          <a:xfrm>
            <a:off x="5245762" y="2653078"/>
            <a:ext cx="1534859"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12" name="Picture 40" descr="http://medtechweek.eu/sites/default/files/2016-05/logo_spain_fenin.jpg"/>
          <p:cNvPicPr>
            <a:picLocks noChangeAspect="1" noChangeArrowheads="1"/>
          </p:cNvPicPr>
          <p:nvPr/>
        </p:nvPicPr>
        <p:blipFill rotWithShape="1">
          <a:blip r:embed="rId21">
            <a:extLst>
              <a:ext uri="{28A0092B-C50C-407E-A947-70E740481C1C}">
                <a14:useLocalDpi xmlns:a14="http://schemas.microsoft.com/office/drawing/2010/main" val="0"/>
              </a:ext>
            </a:extLst>
          </a:blip>
          <a:srcRect l="4597" t="30001" r="5013" b="22999"/>
          <a:stretch/>
        </p:blipFill>
        <p:spPr bwMode="auto">
          <a:xfrm>
            <a:off x="7118208" y="2653078"/>
            <a:ext cx="1688206"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14" name="Picture 42" descr="http://medtechweek.eu/sites/default/files/2016-05/logo_germany_hartmann.jpg"/>
          <p:cNvPicPr>
            <a:picLocks noChangeAspect="1" noChangeArrowheads="1"/>
          </p:cNvPicPr>
          <p:nvPr/>
        </p:nvPicPr>
        <p:blipFill rotWithShape="1">
          <a:blip r:embed="rId22">
            <a:extLst>
              <a:ext uri="{28A0092B-C50C-407E-A947-70E740481C1C}">
                <a14:useLocalDpi xmlns:a14="http://schemas.microsoft.com/office/drawing/2010/main" val="0"/>
              </a:ext>
            </a:extLst>
          </a:blip>
          <a:srcRect l="11371" t="20291" r="12379" b="17249"/>
          <a:stretch/>
        </p:blipFill>
        <p:spPr bwMode="auto">
          <a:xfrm>
            <a:off x="425382" y="3331052"/>
            <a:ext cx="1071640"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16" name="Picture 44" descr="http://medtechweek.eu/sites/default/files/2016-06/ibv-640x400.jpg"/>
          <p:cNvPicPr>
            <a:picLocks noChangeAspect="1" noChangeArrowheads="1"/>
          </p:cNvPicPr>
          <p:nvPr/>
        </p:nvPicPr>
        <p:blipFill rotWithShape="1">
          <a:blip r:embed="rId23">
            <a:extLst>
              <a:ext uri="{28A0092B-C50C-407E-A947-70E740481C1C}">
                <a14:useLocalDpi xmlns:a14="http://schemas.microsoft.com/office/drawing/2010/main" val="0"/>
              </a:ext>
            </a:extLst>
          </a:blip>
          <a:srcRect l="8368" t="37552" r="8383" b="34698"/>
          <a:stretch/>
        </p:blipFill>
        <p:spPr bwMode="auto">
          <a:xfrm>
            <a:off x="1922404" y="3331052"/>
            <a:ext cx="2633412"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18" name="Picture 46" descr="http://medtechweek.eu/sites/default/files/2016-05/logo_ireland_imec.jpg"/>
          <p:cNvPicPr>
            <a:picLocks noChangeAspect="1" noChangeArrowheads="1"/>
          </p:cNvPicPr>
          <p:nvPr/>
        </p:nvPicPr>
        <p:blipFill rotWithShape="1">
          <a:blip r:embed="rId24">
            <a:extLst>
              <a:ext uri="{28A0092B-C50C-407E-A947-70E740481C1C}">
                <a14:useLocalDpi xmlns:a14="http://schemas.microsoft.com/office/drawing/2010/main" val="0"/>
              </a:ext>
            </a:extLst>
          </a:blip>
          <a:srcRect l="21127" t="22698" r="22909" b="16750"/>
          <a:stretch/>
        </p:blipFill>
        <p:spPr bwMode="auto">
          <a:xfrm>
            <a:off x="4981198" y="3331052"/>
            <a:ext cx="811308"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20" name="Picture 48" descr="http://medtechweek.eu/sites/default/files/2016-06/integra-640x400.jpg"/>
          <p:cNvPicPr>
            <a:picLocks noChangeAspect="1" noChangeArrowheads="1"/>
          </p:cNvPicPr>
          <p:nvPr/>
        </p:nvPicPr>
        <p:blipFill rotWithShape="1">
          <a:blip r:embed="rId25">
            <a:extLst>
              <a:ext uri="{28A0092B-C50C-407E-A947-70E740481C1C}">
                <a14:useLocalDpi xmlns:a14="http://schemas.microsoft.com/office/drawing/2010/main" val="0"/>
              </a:ext>
            </a:extLst>
          </a:blip>
          <a:srcRect l="7863" t="24448" r="9168" b="25276"/>
          <a:stretch/>
        </p:blipFill>
        <p:spPr bwMode="auto">
          <a:xfrm>
            <a:off x="6217888" y="3331052"/>
            <a:ext cx="1448639"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22" name="Picture 50" descr="http://medtechweek.eu/sites/default/files/2016-06/ifos640x400_0.jpg"/>
          <p:cNvPicPr>
            <a:picLocks noChangeAspect="1" noChangeArrowheads="1"/>
          </p:cNvPicPr>
          <p:nvPr/>
        </p:nvPicPr>
        <p:blipFill rotWithShape="1">
          <a:blip r:embed="rId26">
            <a:extLst>
              <a:ext uri="{28A0092B-C50C-407E-A947-70E740481C1C}">
                <a14:useLocalDpi xmlns:a14="http://schemas.microsoft.com/office/drawing/2010/main" val="0"/>
              </a:ext>
            </a:extLst>
          </a:blip>
          <a:srcRect l="16273" t="2709" r="17292" b="4239"/>
          <a:stretch/>
        </p:blipFill>
        <p:spPr bwMode="auto">
          <a:xfrm>
            <a:off x="8091909" y="3331052"/>
            <a:ext cx="626710"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24" name="Picture 52" descr="http://medtechweek.eu/sites/default/files/2016-05/ipddl_0.jp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86443" y="4084318"/>
            <a:ext cx="877824"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26" name="Picture 54" descr="http://medtechweek.eu/sites/default/files/2016-06/logo_johnson_johnson.jpg"/>
          <p:cNvPicPr>
            <a:picLocks noChangeAspect="1" noChangeArrowheads="1"/>
          </p:cNvPicPr>
          <p:nvPr/>
        </p:nvPicPr>
        <p:blipFill rotWithShape="1">
          <a:blip r:embed="rId28">
            <a:extLst>
              <a:ext uri="{28A0092B-C50C-407E-A947-70E740481C1C}">
                <a14:useLocalDpi xmlns:a14="http://schemas.microsoft.com/office/drawing/2010/main" val="0"/>
              </a:ext>
            </a:extLst>
          </a:blip>
          <a:srcRect l="8202" t="34276" r="7580" b="32862"/>
          <a:stretch/>
        </p:blipFill>
        <p:spPr bwMode="auto">
          <a:xfrm>
            <a:off x="1450710" y="4084318"/>
            <a:ext cx="2249692"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28" name="Picture 56" descr="http://medtechweek.eu/sites/default/files/2016-06/lifescan-640x400.jpg"/>
          <p:cNvPicPr>
            <a:picLocks noChangeAspect="1" noChangeArrowheads="1"/>
          </p:cNvPicPr>
          <p:nvPr/>
        </p:nvPicPr>
        <p:blipFill rotWithShape="1">
          <a:blip r:embed="rId29">
            <a:extLst>
              <a:ext uri="{28A0092B-C50C-407E-A947-70E740481C1C}">
                <a14:useLocalDpi xmlns:a14="http://schemas.microsoft.com/office/drawing/2010/main" val="0"/>
              </a:ext>
            </a:extLst>
          </a:blip>
          <a:srcRect l="4204" t="8064" r="2828" b="12185"/>
          <a:stretch/>
        </p:blipFill>
        <p:spPr bwMode="auto">
          <a:xfrm>
            <a:off x="3986845" y="4084318"/>
            <a:ext cx="1023325"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30" name="Picture 58" descr="http://medtechweek.eu/sites/default/files/2016-06/materialise640x400.jpg"/>
          <p:cNvPicPr>
            <a:picLocks noChangeAspect="1" noChangeArrowheads="1"/>
          </p:cNvPicPr>
          <p:nvPr/>
        </p:nvPicPr>
        <p:blipFill rotWithShape="1">
          <a:blip r:embed="rId30">
            <a:extLst>
              <a:ext uri="{28A0092B-C50C-407E-A947-70E740481C1C}">
                <a14:useLocalDpi xmlns:a14="http://schemas.microsoft.com/office/drawing/2010/main" val="0"/>
              </a:ext>
            </a:extLst>
          </a:blip>
          <a:srcRect l="16945" t="17552" r="16694" b="16448"/>
          <a:stretch/>
        </p:blipFill>
        <p:spPr bwMode="auto">
          <a:xfrm>
            <a:off x="5296613" y="4084318"/>
            <a:ext cx="882619"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32" name="Picture 60" descr="http://medtechweek.eu/sites/default/files/2016-06/logo_medel.jpg"/>
          <p:cNvPicPr>
            <a:picLocks noChangeAspect="1" noChangeArrowheads="1"/>
          </p:cNvPicPr>
          <p:nvPr/>
        </p:nvPicPr>
        <p:blipFill rotWithShape="1">
          <a:blip r:embed="rId31">
            <a:extLst>
              <a:ext uri="{28A0092B-C50C-407E-A947-70E740481C1C}">
                <a14:useLocalDpi xmlns:a14="http://schemas.microsoft.com/office/drawing/2010/main" val="0"/>
              </a:ext>
            </a:extLst>
          </a:blip>
          <a:srcRect l="18593" t="39419" r="18594" b="37529"/>
          <a:stretch/>
        </p:blipFill>
        <p:spPr bwMode="auto">
          <a:xfrm>
            <a:off x="6465675" y="4084318"/>
            <a:ext cx="2391883"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34" name="Picture 62" descr="http://medtechweek.eu/sites/default/files/2016-06/logo_medtronic.jpg"/>
          <p:cNvPicPr>
            <a:picLocks noChangeAspect="1" noChangeArrowheads="1"/>
          </p:cNvPicPr>
          <p:nvPr/>
        </p:nvPicPr>
        <p:blipFill rotWithShape="1">
          <a:blip r:embed="rId32">
            <a:extLst>
              <a:ext uri="{28A0092B-C50C-407E-A947-70E740481C1C}">
                <a14:useLocalDpi xmlns:a14="http://schemas.microsoft.com/office/drawing/2010/main" val="0"/>
              </a:ext>
            </a:extLst>
          </a:blip>
          <a:srcRect l="12708" t="35186" r="13231" b="27250"/>
          <a:stretch/>
        </p:blipFill>
        <p:spPr bwMode="auto">
          <a:xfrm>
            <a:off x="497183" y="4734660"/>
            <a:ext cx="1730749"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36" name="Picture 64" descr="http://medtechweek.eu/sites/default/files/2016-06/logo_orange.jpg"/>
          <p:cNvPicPr>
            <a:picLocks noChangeAspect="1" noChangeArrowheads="1"/>
          </p:cNvPicPr>
          <p:nvPr/>
        </p:nvPicPr>
        <p:blipFill rotWithShape="1">
          <a:blip r:embed="rId33">
            <a:extLst>
              <a:ext uri="{28A0092B-C50C-407E-A947-70E740481C1C}">
                <a14:useLocalDpi xmlns:a14="http://schemas.microsoft.com/office/drawing/2010/main" val="0"/>
              </a:ext>
            </a:extLst>
          </a:blip>
          <a:srcRect l="29043" t="15840" r="29395" b="15686"/>
          <a:stretch/>
        </p:blipFill>
        <p:spPr bwMode="auto">
          <a:xfrm>
            <a:off x="2725115" y="4734660"/>
            <a:ext cx="532808"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38" name="Picture 66" descr="http://medtechweek.eu/sites/default/files/2016-05/philips-1_0.jpg"/>
          <p:cNvPicPr>
            <a:picLocks noChangeAspect="1" noChangeArrowheads="1"/>
          </p:cNvPicPr>
          <p:nvPr/>
        </p:nvPicPr>
        <p:blipFill rotWithShape="1">
          <a:blip r:embed="rId34">
            <a:extLst>
              <a:ext uri="{28A0092B-C50C-407E-A947-70E740481C1C}">
                <a14:useLocalDpi xmlns:a14="http://schemas.microsoft.com/office/drawing/2010/main" val="0"/>
              </a:ext>
            </a:extLst>
          </a:blip>
          <a:srcRect l="10206" t="35698" r="15237" b="36540"/>
          <a:stretch/>
        </p:blipFill>
        <p:spPr bwMode="auto">
          <a:xfrm>
            <a:off x="3755106" y="4734660"/>
            <a:ext cx="2357458"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40" name="Picture 68" descr="http://medtechweek.eu/sites/default/files/2016-06/pumping-marvellous640x400.jpg"/>
          <p:cNvPicPr>
            <a:picLocks noChangeAspect="1" noChangeArrowheads="1"/>
          </p:cNvPicPr>
          <p:nvPr/>
        </p:nvPicPr>
        <p:blipFill rotWithShape="1">
          <a:blip r:embed="rId35">
            <a:extLst>
              <a:ext uri="{28A0092B-C50C-407E-A947-70E740481C1C}">
                <a14:useLocalDpi xmlns:a14="http://schemas.microsoft.com/office/drawing/2010/main" val="0"/>
              </a:ext>
            </a:extLst>
          </a:blip>
          <a:srcRect l="7155" t="18564" r="7703" b="18186"/>
          <a:stretch/>
        </p:blipFill>
        <p:spPr bwMode="auto">
          <a:xfrm>
            <a:off x="6609747" y="4725073"/>
            <a:ext cx="1181650"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42" name="Picture 70" descr="http://medtechweek.eu/sites/default/files/2016-06/logo_sca.jpg"/>
          <p:cNvPicPr>
            <a:picLocks noChangeAspect="1" noChangeArrowheads="1"/>
          </p:cNvPicPr>
          <p:nvPr/>
        </p:nvPicPr>
        <p:blipFill rotWithShape="1">
          <a:blip r:embed="rId36">
            <a:extLst>
              <a:ext uri="{28A0092B-C50C-407E-A947-70E740481C1C}">
                <a14:useLocalDpi xmlns:a14="http://schemas.microsoft.com/office/drawing/2010/main" val="0"/>
              </a:ext>
            </a:extLst>
          </a:blip>
          <a:srcRect l="34340" t="13551" r="34848" b="10948"/>
          <a:stretch/>
        </p:blipFill>
        <p:spPr bwMode="auto">
          <a:xfrm>
            <a:off x="8288580" y="4725073"/>
            <a:ext cx="358237"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44" name="Picture 72" descr="http://medtechweek.eu/sites/default/files/2016-05/logo_greece_seiv.jpg"/>
          <p:cNvPicPr>
            <a:picLocks noChangeAspect="1" noChangeArrowheads="1"/>
          </p:cNvPicPr>
          <p:nvPr/>
        </p:nvPicPr>
        <p:blipFill rotWithShape="1">
          <a:blip r:embed="rId37">
            <a:extLst>
              <a:ext uri="{28A0092B-C50C-407E-A947-70E740481C1C}">
                <a14:useLocalDpi xmlns:a14="http://schemas.microsoft.com/office/drawing/2010/main" val="0"/>
              </a:ext>
            </a:extLst>
          </a:blip>
          <a:srcRect l="21639" t="35262" r="22810" b="35213"/>
          <a:stretch/>
        </p:blipFill>
        <p:spPr bwMode="auto">
          <a:xfrm>
            <a:off x="491604" y="5293907"/>
            <a:ext cx="1651577"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46" name="Picture 74" descr="http://medtechweek.eu/sites/default/files/2016-06/logo_siemens.jpg"/>
          <p:cNvPicPr>
            <a:picLocks noChangeAspect="1" noChangeArrowheads="1"/>
          </p:cNvPicPr>
          <p:nvPr/>
        </p:nvPicPr>
        <p:blipFill rotWithShape="1">
          <a:blip r:embed="rId38">
            <a:extLst>
              <a:ext uri="{28A0092B-C50C-407E-A947-70E740481C1C}">
                <a14:useLocalDpi xmlns:a14="http://schemas.microsoft.com/office/drawing/2010/main" val="0"/>
              </a:ext>
            </a:extLst>
          </a:blip>
          <a:srcRect l="12248" t="38000" r="12422" b="38000"/>
          <a:stretch/>
        </p:blipFill>
        <p:spPr bwMode="auto">
          <a:xfrm>
            <a:off x="2634785" y="5293907"/>
            <a:ext cx="2755276"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48" name="Picture 76" descr="http://medtechweek.eu/sites/default/files/2016-05/logo_italy_smiths-medical.jpg"/>
          <p:cNvPicPr>
            <a:picLocks noChangeAspect="1" noChangeArrowheads="1"/>
          </p:cNvPicPr>
          <p:nvPr/>
        </p:nvPicPr>
        <p:blipFill rotWithShape="1">
          <a:blip r:embed="rId39">
            <a:extLst>
              <a:ext uri="{28A0092B-C50C-407E-A947-70E740481C1C}">
                <a14:useLocalDpi xmlns:a14="http://schemas.microsoft.com/office/drawing/2010/main" val="0"/>
              </a:ext>
            </a:extLst>
          </a:blip>
          <a:srcRect l="5972" t="39183" r="5485" b="32765"/>
          <a:stretch/>
        </p:blipFill>
        <p:spPr bwMode="auto">
          <a:xfrm>
            <a:off x="5881665" y="5293907"/>
            <a:ext cx="2770730"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50" name="Picture 78" descr="http://medtechweek.eu/sites/default/files/2016-05/logo_germany_st-jude-medical.jpg"/>
          <p:cNvPicPr>
            <a:picLocks noChangeAspect="1" noChangeArrowheads="1"/>
          </p:cNvPicPr>
          <p:nvPr/>
        </p:nvPicPr>
        <p:blipFill rotWithShape="1">
          <a:blip r:embed="rId40">
            <a:extLst>
              <a:ext uri="{28A0092B-C50C-407E-A947-70E740481C1C}">
                <a14:useLocalDpi xmlns:a14="http://schemas.microsoft.com/office/drawing/2010/main" val="0"/>
              </a:ext>
            </a:extLst>
          </a:blip>
          <a:srcRect l="3435" t="34724" r="2608" b="36392"/>
          <a:stretch/>
        </p:blipFill>
        <p:spPr bwMode="auto">
          <a:xfrm>
            <a:off x="175295" y="5853722"/>
            <a:ext cx="2855514"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52" name="Picture 80" descr="http://medtechweek.eu/sites/default/files/2016-05/logo_sweden_swedish-medtech.jpg"/>
          <p:cNvPicPr>
            <a:picLocks noChangeAspect="1" noChangeArrowheads="1"/>
          </p:cNvPicPr>
          <p:nvPr/>
        </p:nvPicPr>
        <p:blipFill rotWithShape="1">
          <a:blip r:embed="rId41">
            <a:extLst>
              <a:ext uri="{28A0092B-C50C-407E-A947-70E740481C1C}">
                <a14:useLocalDpi xmlns:a14="http://schemas.microsoft.com/office/drawing/2010/main" val="0"/>
              </a:ext>
            </a:extLst>
          </a:blip>
          <a:srcRect l="11927" t="30474" r="11980" b="31302"/>
          <a:stretch/>
        </p:blipFill>
        <p:spPr bwMode="auto">
          <a:xfrm>
            <a:off x="3206104" y="5848092"/>
            <a:ext cx="1747519"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54" name="Picture 82" descr="http://medtechweek.eu/sites/default/files/2016-05/logo_belgium_unamec.jpg"/>
          <p:cNvPicPr>
            <a:picLocks noChangeAspect="1" noChangeArrowheads="1"/>
          </p:cNvPicPr>
          <p:nvPr/>
        </p:nvPicPr>
        <p:blipFill rotWithShape="1">
          <a:blip r:embed="rId42">
            <a:extLst>
              <a:ext uri="{28A0092B-C50C-407E-A947-70E740481C1C}">
                <a14:useLocalDpi xmlns:a14="http://schemas.microsoft.com/office/drawing/2010/main" val="0"/>
              </a:ext>
            </a:extLst>
          </a:blip>
          <a:srcRect l="4161" t="32000" r="5000" b="33117"/>
          <a:stretch/>
        </p:blipFill>
        <p:spPr bwMode="auto">
          <a:xfrm>
            <a:off x="5128918" y="5869049"/>
            <a:ext cx="2285886"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56" name="Picture 84" descr="http://medtechweek.eu/sites/default/files/2016-06/wfip640x400.jpg"/>
          <p:cNvPicPr>
            <a:picLocks noChangeAspect="1" noChangeArrowheads="1"/>
          </p:cNvPicPr>
          <p:nvPr/>
        </p:nvPicPr>
        <p:blipFill rotWithShape="1">
          <a:blip r:embed="rId43">
            <a:extLst>
              <a:ext uri="{28A0092B-C50C-407E-A947-70E740481C1C}">
                <a14:useLocalDpi xmlns:a14="http://schemas.microsoft.com/office/drawing/2010/main" val="0"/>
              </a:ext>
            </a:extLst>
          </a:blip>
          <a:srcRect l="18708" t="10250" r="18498" b="8000"/>
          <a:stretch/>
        </p:blipFill>
        <p:spPr bwMode="auto">
          <a:xfrm>
            <a:off x="7590099" y="5891996"/>
            <a:ext cx="674274" cy="548640"/>
          </a:xfrm>
          <a:prstGeom prst="rect">
            <a:avLst/>
          </a:prstGeom>
          <a:noFill/>
          <a:extLst>
            <a:ext uri="{909E8E84-426E-40DD-AFC4-6F175D3DCCD1}">
              <a14:hiddenFill xmlns:a14="http://schemas.microsoft.com/office/drawing/2010/main">
                <a:solidFill>
                  <a:srgbClr val="FFFFFF"/>
                </a:solidFill>
              </a14:hiddenFill>
            </a:ext>
          </a:extLst>
        </p:spPr>
      </p:pic>
      <p:pic>
        <p:nvPicPr>
          <p:cNvPr id="3158" name="Picture 86" descr="http://medtechweek.eu/sites/default/files/2016-06/whc.jpg"/>
          <p:cNvPicPr>
            <a:picLocks noChangeAspect="1" noChangeArrowheads="1"/>
          </p:cNvPicPr>
          <p:nvPr/>
        </p:nvPicPr>
        <p:blipFill rotWithShape="1">
          <a:blip r:embed="rId44">
            <a:extLst>
              <a:ext uri="{28A0092B-C50C-407E-A947-70E740481C1C}">
                <a14:useLocalDpi xmlns:a14="http://schemas.microsoft.com/office/drawing/2010/main" val="0"/>
              </a:ext>
            </a:extLst>
          </a:blip>
          <a:srcRect l="20303" r="19430"/>
          <a:stretch/>
        </p:blipFill>
        <p:spPr bwMode="auto">
          <a:xfrm>
            <a:off x="8439668" y="5891996"/>
            <a:ext cx="529037" cy="548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42034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039"/>
            <a:ext cx="9144000" cy="64964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sz="1350" dirty="0"/>
          </a:p>
        </p:txBody>
      </p:sp>
      <p:sp>
        <p:nvSpPr>
          <p:cNvPr id="8" name="Rectangle 3"/>
          <p:cNvSpPr txBox="1">
            <a:spLocks noChangeArrowheads="1"/>
          </p:cNvSpPr>
          <p:nvPr/>
        </p:nvSpPr>
        <p:spPr bwMode="auto">
          <a:xfrm>
            <a:off x="707272" y="2080476"/>
            <a:ext cx="7729456" cy="653256"/>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4050" b="1" dirty="0" smtClean="0">
                <a:solidFill>
                  <a:schemeClr val="bg1"/>
                </a:solidFill>
                <a:latin typeface="Century Gothic" pitchFamily="34" charset="0"/>
              </a:rPr>
              <a:t>Join the Online Conversation</a:t>
            </a:r>
          </a:p>
        </p:txBody>
      </p:sp>
      <p:cxnSp>
        <p:nvCxnSpPr>
          <p:cNvPr id="10" name="Straight Connector 9"/>
          <p:cNvCxnSpPr/>
          <p:nvPr/>
        </p:nvCxnSpPr>
        <p:spPr>
          <a:xfrm>
            <a:off x="3065690" y="2856683"/>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65690" y="1789888"/>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3"/>
          <p:cNvSpPr txBox="1">
            <a:spLocks noChangeArrowheads="1"/>
          </p:cNvSpPr>
          <p:nvPr/>
        </p:nvSpPr>
        <p:spPr bwMode="auto">
          <a:xfrm>
            <a:off x="1223159" y="3321374"/>
            <a:ext cx="6697683" cy="1643527"/>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2800" b="1" dirty="0" smtClean="0">
                <a:solidFill>
                  <a:srgbClr val="FFFFFF"/>
                </a:solidFill>
                <a:latin typeface="Century Gothic" pitchFamily="34" charset="0"/>
              </a:rPr>
              <a:t>For one week of activities in 2016 there were 10 weeks of communication campaign: before, during and after.</a:t>
            </a:r>
          </a:p>
        </p:txBody>
      </p:sp>
    </p:spTree>
    <p:extLst>
      <p:ext uri="{BB962C8B-B14F-4D97-AF65-F5344CB8AC3E}">
        <p14:creationId xmlns:p14="http://schemas.microsoft.com/office/powerpoint/2010/main" val="19903646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329083" y="187866"/>
            <a:ext cx="6858000" cy="505470"/>
          </a:xfrm>
        </p:spPr>
        <p:txBody>
          <a:bodyPr/>
          <a:lstStyle/>
          <a:p>
            <a:pPr>
              <a:spcBef>
                <a:spcPts val="1000"/>
              </a:spcBef>
            </a:pPr>
            <a:r>
              <a:rPr lang="en-US" b="1" dirty="0" smtClean="0">
                <a:latin typeface="Century Gothic" panose="020B0502020202020204" pitchFamily="34" charset="0"/>
                <a:ea typeface="+mn-ea"/>
              </a:rPr>
              <a:t>Social Media Overview</a:t>
            </a:r>
            <a:endParaRPr lang="en-US" b="1" dirty="0">
              <a:latin typeface="Century Gothic" panose="020B0502020202020204" pitchFamily="34" charset="0"/>
              <a:ea typeface="+mn-ea"/>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4303" y="1323051"/>
            <a:ext cx="2478630" cy="1338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6909" y="1333065"/>
            <a:ext cx="2478630" cy="1338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59" y="1332224"/>
            <a:ext cx="2478630" cy="1348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381282" y="1401329"/>
            <a:ext cx="2939183" cy="369332"/>
          </a:xfrm>
          <a:prstGeom prst="rect">
            <a:avLst/>
          </a:prstGeom>
          <a:noFill/>
        </p:spPr>
        <p:txBody>
          <a:bodyPr wrap="square" rtlCol="0">
            <a:spAutoFit/>
          </a:bodyPr>
          <a:lstStyle/>
          <a:p>
            <a:pPr algn="ctr"/>
            <a:r>
              <a:rPr lang="en-US" b="1" spc="100" dirty="0" smtClean="0">
                <a:solidFill>
                  <a:schemeClr val="bg1"/>
                </a:solidFill>
                <a:latin typeface="Century Gothic" panose="020B0502020202020204" pitchFamily="34" charset="0"/>
                <a:cs typeface="Arial"/>
              </a:rPr>
              <a:t>Total Views</a:t>
            </a:r>
            <a:endParaRPr lang="en-US" b="1" spc="100" dirty="0">
              <a:solidFill>
                <a:schemeClr val="bg1"/>
              </a:solidFill>
              <a:latin typeface="Century Gothic" panose="020B0502020202020204" pitchFamily="34" charset="0"/>
              <a:cs typeface="Arial"/>
            </a:endParaRPr>
          </a:p>
        </p:txBody>
      </p:sp>
      <p:sp>
        <p:nvSpPr>
          <p:cNvPr id="11" name="TextBox 10"/>
          <p:cNvSpPr txBox="1"/>
          <p:nvPr/>
        </p:nvSpPr>
        <p:spPr>
          <a:xfrm>
            <a:off x="482721" y="1927881"/>
            <a:ext cx="2736304" cy="615553"/>
          </a:xfrm>
          <a:prstGeom prst="rect">
            <a:avLst/>
          </a:prstGeom>
          <a:noFill/>
        </p:spPr>
        <p:txBody>
          <a:bodyPr wrap="square" rtlCol="0">
            <a:spAutoFit/>
          </a:bodyPr>
          <a:lstStyle/>
          <a:p>
            <a:pPr algn="ctr"/>
            <a:r>
              <a:rPr lang="en-US" sz="3400" b="1" spc="100" dirty="0" smtClean="0">
                <a:solidFill>
                  <a:schemeClr val="bg1"/>
                </a:solidFill>
                <a:latin typeface="Century Gothic" panose="020B0502020202020204" pitchFamily="34" charset="0"/>
                <a:cs typeface="Arial"/>
              </a:rPr>
              <a:t>1,157,294</a:t>
            </a:r>
            <a:endParaRPr lang="en-US" sz="3400" b="1" spc="100" dirty="0">
              <a:solidFill>
                <a:schemeClr val="bg1"/>
              </a:solidFill>
              <a:latin typeface="Century Gothic" panose="020B0502020202020204" pitchFamily="34" charset="0"/>
              <a:cs typeface="Arial"/>
            </a:endParaRPr>
          </a:p>
        </p:txBody>
      </p:sp>
      <p:sp>
        <p:nvSpPr>
          <p:cNvPr id="12" name="TextBox 11"/>
          <p:cNvSpPr txBox="1"/>
          <p:nvPr/>
        </p:nvSpPr>
        <p:spPr>
          <a:xfrm>
            <a:off x="3245356" y="1342239"/>
            <a:ext cx="2520280" cy="830997"/>
          </a:xfrm>
          <a:prstGeom prst="rect">
            <a:avLst/>
          </a:prstGeom>
          <a:noFill/>
        </p:spPr>
        <p:txBody>
          <a:bodyPr wrap="square" rtlCol="0">
            <a:spAutoFit/>
          </a:bodyPr>
          <a:lstStyle/>
          <a:p>
            <a:pPr algn="ctr"/>
            <a:r>
              <a:rPr lang="en-US" b="1" spc="100" dirty="0" smtClean="0">
                <a:solidFill>
                  <a:schemeClr val="bg1"/>
                </a:solidFill>
                <a:latin typeface="Century Gothic" panose="020B0502020202020204" pitchFamily="34" charset="0"/>
                <a:cs typeface="Arial"/>
              </a:rPr>
              <a:t>Total Engagement</a:t>
            </a:r>
            <a:endParaRPr lang="en-US" b="1" spc="100" dirty="0">
              <a:solidFill>
                <a:schemeClr val="bg1"/>
              </a:solidFill>
              <a:latin typeface="Century Gothic" panose="020B0502020202020204" pitchFamily="34" charset="0"/>
              <a:cs typeface="Arial"/>
            </a:endParaRPr>
          </a:p>
          <a:p>
            <a:pPr algn="ctr"/>
            <a:r>
              <a:rPr lang="en-US" sz="1200" spc="100" dirty="0" smtClean="0">
                <a:solidFill>
                  <a:schemeClr val="bg1"/>
                </a:solidFill>
                <a:latin typeface="Century Gothic" panose="020B0502020202020204" pitchFamily="34" charset="0"/>
                <a:cs typeface="Arial"/>
              </a:rPr>
              <a:t>(comments</a:t>
            </a:r>
            <a:r>
              <a:rPr lang="en-US" sz="1200" spc="100" dirty="0">
                <a:solidFill>
                  <a:schemeClr val="bg1"/>
                </a:solidFill>
                <a:latin typeface="Century Gothic" panose="020B0502020202020204" pitchFamily="34" charset="0"/>
                <a:cs typeface="Arial"/>
              </a:rPr>
              <a:t>, likes, shares)</a:t>
            </a:r>
          </a:p>
          <a:p>
            <a:pPr algn="ctr"/>
            <a:endParaRPr lang="en-US" spc="100" dirty="0">
              <a:solidFill>
                <a:schemeClr val="bg1"/>
              </a:solidFill>
              <a:latin typeface="Century Gothic" panose="020B0502020202020204" pitchFamily="34" charset="0"/>
              <a:cs typeface="Arial"/>
            </a:endParaRPr>
          </a:p>
        </p:txBody>
      </p:sp>
      <p:sp>
        <p:nvSpPr>
          <p:cNvPr id="13" name="TextBox 12"/>
          <p:cNvSpPr txBox="1"/>
          <p:nvPr/>
        </p:nvSpPr>
        <p:spPr>
          <a:xfrm>
            <a:off x="3886996" y="1939973"/>
            <a:ext cx="1525032" cy="615553"/>
          </a:xfrm>
          <a:prstGeom prst="rect">
            <a:avLst/>
          </a:prstGeom>
          <a:noFill/>
        </p:spPr>
        <p:txBody>
          <a:bodyPr wrap="square" rtlCol="0">
            <a:spAutoFit/>
          </a:bodyPr>
          <a:lstStyle/>
          <a:p>
            <a:r>
              <a:rPr lang="en-US" sz="3400" b="1" spc="100" dirty="0" smtClean="0">
                <a:solidFill>
                  <a:schemeClr val="bg1"/>
                </a:solidFill>
                <a:latin typeface="Century Gothic" panose="020B0502020202020204" pitchFamily="34" charset="0"/>
                <a:cs typeface="Arial"/>
              </a:rPr>
              <a:t>7,900</a:t>
            </a:r>
            <a:endParaRPr lang="en-US" sz="3400" b="1" spc="100" dirty="0">
              <a:solidFill>
                <a:schemeClr val="bg1"/>
              </a:solidFill>
              <a:latin typeface="Century Gothic" panose="020B0502020202020204" pitchFamily="34" charset="0"/>
              <a:cs typeface="Arial"/>
            </a:endParaRPr>
          </a:p>
        </p:txBody>
      </p:sp>
      <p:sp>
        <p:nvSpPr>
          <p:cNvPr id="14" name="TextBox 13"/>
          <p:cNvSpPr txBox="1"/>
          <p:nvPr/>
        </p:nvSpPr>
        <p:spPr>
          <a:xfrm>
            <a:off x="6012159" y="1330744"/>
            <a:ext cx="2450774" cy="646331"/>
          </a:xfrm>
          <a:prstGeom prst="rect">
            <a:avLst/>
          </a:prstGeom>
          <a:noFill/>
        </p:spPr>
        <p:txBody>
          <a:bodyPr wrap="square" rtlCol="0">
            <a:spAutoFit/>
          </a:bodyPr>
          <a:lstStyle/>
          <a:p>
            <a:pPr algn="ctr"/>
            <a:r>
              <a:rPr lang="en-US" b="1" spc="100" dirty="0" smtClean="0">
                <a:solidFill>
                  <a:schemeClr val="bg1"/>
                </a:solidFill>
                <a:latin typeface="Century Gothic" panose="020B0502020202020204" pitchFamily="34" charset="0"/>
                <a:cs typeface="Arial"/>
              </a:rPr>
              <a:t>New Fans &amp; Followers</a:t>
            </a:r>
            <a:endParaRPr lang="en-US" b="1" spc="100" dirty="0">
              <a:solidFill>
                <a:schemeClr val="bg1"/>
              </a:solidFill>
              <a:latin typeface="Century Gothic" panose="020B0502020202020204" pitchFamily="34" charset="0"/>
              <a:cs typeface="Arial"/>
            </a:endParaRPr>
          </a:p>
        </p:txBody>
      </p:sp>
      <p:sp>
        <p:nvSpPr>
          <p:cNvPr id="15" name="TextBox 14"/>
          <p:cNvSpPr txBox="1"/>
          <p:nvPr/>
        </p:nvSpPr>
        <p:spPr>
          <a:xfrm>
            <a:off x="6228183" y="2001530"/>
            <a:ext cx="2088232" cy="615553"/>
          </a:xfrm>
          <a:prstGeom prst="rect">
            <a:avLst/>
          </a:prstGeom>
          <a:noFill/>
        </p:spPr>
        <p:txBody>
          <a:bodyPr wrap="square" rtlCol="0">
            <a:spAutoFit/>
          </a:bodyPr>
          <a:lstStyle/>
          <a:p>
            <a:pPr algn="ctr"/>
            <a:r>
              <a:rPr lang="en-US" sz="3400" b="1" spc="100" dirty="0" smtClean="0">
                <a:solidFill>
                  <a:schemeClr val="bg1"/>
                </a:solidFill>
                <a:latin typeface="Century Gothic" panose="020B0502020202020204" pitchFamily="34" charset="0"/>
                <a:cs typeface="Arial"/>
              </a:rPr>
              <a:t>728</a:t>
            </a:r>
            <a:endParaRPr lang="en-US" sz="3400" b="1" spc="100" dirty="0">
              <a:solidFill>
                <a:schemeClr val="bg1"/>
              </a:solidFill>
              <a:latin typeface="Century Gothic" panose="020B0502020202020204" pitchFamily="34" charset="0"/>
              <a:cs typeface="Arial"/>
            </a:endParaRPr>
          </a:p>
        </p:txBody>
      </p:sp>
      <p:sp>
        <p:nvSpPr>
          <p:cNvPr id="16" name="Rounded Rectangle 15"/>
          <p:cNvSpPr/>
          <p:nvPr/>
        </p:nvSpPr>
        <p:spPr>
          <a:xfrm>
            <a:off x="2133335" y="3277388"/>
            <a:ext cx="4744322" cy="72048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GB" sz="2000" b="1" dirty="0" smtClean="0">
                <a:latin typeface="Century Gothic" panose="020B0502020202020204" pitchFamily="34" charset="0"/>
              </a:rPr>
              <a:t>#</a:t>
            </a:r>
            <a:r>
              <a:rPr lang="en-GB" sz="2000" b="1" dirty="0" err="1" smtClean="0">
                <a:latin typeface="Century Gothic" panose="020B0502020202020204" pitchFamily="34" charset="0"/>
              </a:rPr>
              <a:t>MedTechWeek</a:t>
            </a:r>
            <a:r>
              <a:rPr lang="en-GB" sz="2000" b="1" dirty="0" smtClean="0">
                <a:latin typeface="Century Gothic" panose="020B0502020202020204" pitchFamily="34" charset="0"/>
              </a:rPr>
              <a:t> used 3,058 times</a:t>
            </a:r>
            <a:endParaRPr lang="en-GB" sz="2000" b="1" dirty="0">
              <a:latin typeface="Century Gothic" panose="020B0502020202020204" pitchFamily="34" charset="0"/>
            </a:endParaRPr>
          </a:p>
        </p:txBody>
      </p:sp>
      <p:sp>
        <p:nvSpPr>
          <p:cNvPr id="17" name="Rounded Rectangle 16"/>
          <p:cNvSpPr/>
          <p:nvPr/>
        </p:nvSpPr>
        <p:spPr>
          <a:xfrm>
            <a:off x="611560" y="4635830"/>
            <a:ext cx="3888432" cy="768284"/>
          </a:xfrm>
          <a:prstGeom prst="roundRect">
            <a:avLst/>
          </a:prstGeom>
          <a:solidFill>
            <a:srgbClr val="2D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latin typeface="Century Gothic" panose="020B0502020202020204" pitchFamily="34" charset="0"/>
              </a:rPr>
              <a:t>28 members </a:t>
            </a:r>
          </a:p>
          <a:p>
            <a:pPr algn="ctr"/>
            <a:r>
              <a:rPr lang="en-GB" b="1" dirty="0" smtClean="0">
                <a:latin typeface="Century Gothic" panose="020B0502020202020204" pitchFamily="34" charset="0"/>
              </a:rPr>
              <a:t>active on social media</a:t>
            </a:r>
            <a:endParaRPr lang="en-GB" b="1" dirty="0">
              <a:latin typeface="Century Gothic" panose="020B0502020202020204" pitchFamily="34" charset="0"/>
            </a:endParaRPr>
          </a:p>
        </p:txBody>
      </p:sp>
      <p:sp>
        <p:nvSpPr>
          <p:cNvPr id="18" name="Rounded Rectangle 17"/>
          <p:cNvSpPr/>
          <p:nvPr/>
        </p:nvSpPr>
        <p:spPr>
          <a:xfrm>
            <a:off x="4572000" y="4635830"/>
            <a:ext cx="3888432" cy="768284"/>
          </a:xfrm>
          <a:prstGeom prst="roundRect">
            <a:avLst/>
          </a:prstGeom>
          <a:solidFill>
            <a:srgbClr val="2D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latin typeface="Century Gothic" panose="020B0502020202020204" pitchFamily="34" charset="0"/>
              </a:rPr>
              <a:t>39 external stakeholders </a:t>
            </a:r>
          </a:p>
          <a:p>
            <a:pPr algn="ctr"/>
            <a:r>
              <a:rPr lang="en-GB" b="1" dirty="0" smtClean="0">
                <a:latin typeface="Century Gothic" panose="020B0502020202020204" pitchFamily="34" charset="0"/>
              </a:rPr>
              <a:t>active on social media</a:t>
            </a:r>
            <a:endParaRPr lang="en-GB" b="1" dirty="0">
              <a:latin typeface="Century Gothic" panose="020B0502020202020204" pitchFamily="34" charset="0"/>
            </a:endParaRPr>
          </a:p>
        </p:txBody>
      </p:sp>
    </p:spTree>
    <p:extLst>
      <p:ext uri="{BB962C8B-B14F-4D97-AF65-F5344CB8AC3E}">
        <p14:creationId xmlns:p14="http://schemas.microsoft.com/office/powerpoint/2010/main" val="3341586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039"/>
            <a:ext cx="9144000" cy="64964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sz="1350" dirty="0"/>
          </a:p>
        </p:txBody>
      </p:sp>
      <p:sp>
        <p:nvSpPr>
          <p:cNvPr id="8" name="Rectangle 3"/>
          <p:cNvSpPr txBox="1">
            <a:spLocks noChangeArrowheads="1"/>
          </p:cNvSpPr>
          <p:nvPr/>
        </p:nvSpPr>
        <p:spPr bwMode="auto">
          <a:xfrm>
            <a:off x="707272" y="1453129"/>
            <a:ext cx="7729456" cy="1214179"/>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4050" b="1" dirty="0">
                <a:solidFill>
                  <a:schemeClr val="bg1"/>
                </a:solidFill>
                <a:latin typeface="Century Gothic" pitchFamily="34" charset="0"/>
              </a:rPr>
              <a:t>What are industry leaders saying about MedTech Week </a:t>
            </a:r>
          </a:p>
        </p:txBody>
      </p:sp>
      <p:cxnSp>
        <p:nvCxnSpPr>
          <p:cNvPr id="10" name="Straight Connector 9"/>
          <p:cNvCxnSpPr/>
          <p:nvPr/>
        </p:nvCxnSpPr>
        <p:spPr>
          <a:xfrm>
            <a:off x="3065690" y="2856683"/>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65690" y="1194440"/>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3"/>
          <p:cNvSpPr txBox="1">
            <a:spLocks noChangeArrowheads="1"/>
          </p:cNvSpPr>
          <p:nvPr/>
        </p:nvSpPr>
        <p:spPr bwMode="auto">
          <a:xfrm>
            <a:off x="1223159" y="3321374"/>
            <a:ext cx="6697683" cy="1255728"/>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2800" b="1" dirty="0">
                <a:solidFill>
                  <a:srgbClr val="FFFFFF"/>
                </a:solidFill>
                <a:latin typeface="Century Gothic" pitchFamily="34" charset="0"/>
              </a:rPr>
              <a:t>It’s a great way for members to show the value of the technologies we provide, across </a:t>
            </a:r>
            <a:r>
              <a:rPr lang="en-US" sz="2800" b="1" dirty="0" smtClean="0">
                <a:solidFill>
                  <a:srgbClr val="FFFFFF"/>
                </a:solidFill>
                <a:latin typeface="Century Gothic" pitchFamily="34" charset="0"/>
              </a:rPr>
              <a:t>Europe.</a:t>
            </a:r>
            <a:endParaRPr lang="en-US" sz="2800" b="1" dirty="0">
              <a:solidFill>
                <a:srgbClr val="FFFFFF"/>
              </a:solidFill>
              <a:latin typeface="Century Gothic" pitchFamily="34" charset="0"/>
            </a:endParaRPr>
          </a:p>
        </p:txBody>
      </p:sp>
    </p:spTree>
    <p:extLst>
      <p:ext uri="{BB962C8B-B14F-4D97-AF65-F5344CB8AC3E}">
        <p14:creationId xmlns:p14="http://schemas.microsoft.com/office/powerpoint/2010/main" val="2116360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0" y="-85882"/>
            <a:ext cx="9687443" cy="6943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334" r="20667"/>
          <a:stretch/>
        </p:blipFill>
        <p:spPr>
          <a:xfrm>
            <a:off x="329910" y="239164"/>
            <a:ext cx="1800225" cy="1695450"/>
          </a:xfrm>
          <a:prstGeom prst="ellipse">
            <a:avLst/>
          </a:prstGeom>
          <a:ln>
            <a:noFill/>
          </a:ln>
          <a:effectLst>
            <a:softEdge rad="112500"/>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6370" r="20296"/>
          <a:stretch/>
        </p:blipFill>
        <p:spPr>
          <a:xfrm>
            <a:off x="6876144" y="392351"/>
            <a:ext cx="1809750" cy="1695450"/>
          </a:xfrm>
          <a:prstGeom prst="ellipse">
            <a:avLst/>
          </a:prstGeom>
          <a:ln>
            <a:noFill/>
          </a:ln>
          <a:effectLst>
            <a:softEdge rad="112500"/>
          </a:effectLst>
        </p:spPr>
      </p:pic>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18334" r="18332"/>
          <a:stretch/>
        </p:blipFill>
        <p:spPr>
          <a:xfrm>
            <a:off x="196560" y="4126782"/>
            <a:ext cx="1809750" cy="1695450"/>
          </a:xfrm>
          <a:prstGeom prst="ellipse">
            <a:avLst/>
          </a:prstGeom>
          <a:ln>
            <a:noFill/>
          </a:ln>
          <a:effectLst>
            <a:softEdge rad="112500"/>
          </a:effectLst>
        </p:spPr>
      </p:pic>
      <p:sp>
        <p:nvSpPr>
          <p:cNvPr id="10" name="Rounded Rectangular Callout 9"/>
          <p:cNvSpPr/>
          <p:nvPr/>
        </p:nvSpPr>
        <p:spPr>
          <a:xfrm>
            <a:off x="2464081" y="4116884"/>
            <a:ext cx="3054928" cy="2317949"/>
          </a:xfrm>
          <a:prstGeom prst="wedgeRoundRectCallout">
            <a:avLst>
              <a:gd name="adj1" fmla="val -69009"/>
              <a:gd name="adj2" fmla="val 6149"/>
              <a:gd name="adj3" fmla="val 16667"/>
            </a:avLst>
          </a:prstGeom>
          <a:solidFill>
            <a:srgbClr val="31859C"/>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600" i="1" dirty="0" smtClean="0"/>
              <a:t>“The National Associations are present in every market, they can bring this whole essence of the Value of MedTech. Bring it to life with their local markets in local towns. A really crucial role for the NAN to pick this up and deliver and play with it.”</a:t>
            </a:r>
            <a:endParaRPr lang="en-US" sz="1600" i="1" dirty="0"/>
          </a:p>
        </p:txBody>
      </p:sp>
      <p:sp>
        <p:nvSpPr>
          <p:cNvPr id="11" name="Rounded Rectangular Callout 10"/>
          <p:cNvSpPr/>
          <p:nvPr/>
        </p:nvSpPr>
        <p:spPr>
          <a:xfrm>
            <a:off x="6253555" y="2995644"/>
            <a:ext cx="3054928" cy="2569584"/>
          </a:xfrm>
          <a:prstGeom prst="wedgeRoundRectCallout">
            <a:avLst>
              <a:gd name="adj1" fmla="val -11080"/>
              <a:gd name="adj2" fmla="val -89876"/>
              <a:gd name="adj3" fmla="val 16667"/>
            </a:avLst>
          </a:prstGeom>
          <a:solidFill>
            <a:srgbClr val="7030A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600" i="1" dirty="0" smtClean="0"/>
              <a:t>“We would like to see this initiative driven by national as well as corporate members. Corporate members need to play an important role. They need to bring us the actual cases, the actual data that can help us continue to build and demonstrate the value of our industry.”</a:t>
            </a:r>
            <a:endParaRPr lang="en-US" sz="1600" i="1" dirty="0"/>
          </a:p>
        </p:txBody>
      </p:sp>
      <p:sp>
        <p:nvSpPr>
          <p:cNvPr id="12" name="Rounded Rectangular Callout 11"/>
          <p:cNvSpPr/>
          <p:nvPr/>
        </p:nvSpPr>
        <p:spPr>
          <a:xfrm>
            <a:off x="2649680" y="140626"/>
            <a:ext cx="3054928" cy="2449482"/>
          </a:xfrm>
          <a:prstGeom prst="wedgeRoundRectCallout">
            <a:avLst>
              <a:gd name="adj1" fmla="val -70499"/>
              <a:gd name="adj2" fmla="val 2964"/>
              <a:gd name="adj3" fmla="val 16667"/>
            </a:avLst>
          </a:prstGeom>
          <a:solidFill>
            <a:schemeClr val="accent2">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600" i="1" dirty="0" smtClean="0"/>
              <a:t>“It is our job as MedTech Industry to show the value of the technologies that we provide </a:t>
            </a:r>
            <a:r>
              <a:rPr lang="en-US" sz="1600" i="1" dirty="0"/>
              <a:t>a</a:t>
            </a:r>
            <a:r>
              <a:rPr lang="en-US" sz="1600" i="1" dirty="0" smtClean="0"/>
              <a:t>nd connect cost and value back together. That is why this initiative is so important, because I think we can show people what the impact of medical technologies are in patients’ daily lives.”</a:t>
            </a:r>
            <a:endParaRPr lang="en-US" sz="1600" i="1" dirty="0"/>
          </a:p>
        </p:txBody>
      </p:sp>
      <p:sp>
        <p:nvSpPr>
          <p:cNvPr id="13" name="TextBox 12"/>
          <p:cNvSpPr txBox="1"/>
          <p:nvPr/>
        </p:nvSpPr>
        <p:spPr>
          <a:xfrm>
            <a:off x="93518" y="2059473"/>
            <a:ext cx="2670464" cy="954107"/>
          </a:xfrm>
          <a:prstGeom prst="rect">
            <a:avLst/>
          </a:prstGeom>
          <a:noFill/>
        </p:spPr>
        <p:txBody>
          <a:bodyPr wrap="square" rtlCol="0">
            <a:spAutoFit/>
          </a:bodyPr>
          <a:lstStyle/>
          <a:p>
            <a:r>
              <a:rPr lang="en-US" sz="1400" b="1" dirty="0" smtClean="0">
                <a:solidFill>
                  <a:srgbClr val="400066"/>
                </a:solidFill>
              </a:rPr>
              <a:t>Rob ten </a:t>
            </a:r>
            <a:r>
              <a:rPr lang="en-US" sz="1400" b="1" dirty="0" err="1" smtClean="0">
                <a:solidFill>
                  <a:srgbClr val="400066"/>
                </a:solidFill>
              </a:rPr>
              <a:t>Hoedt</a:t>
            </a:r>
            <a:r>
              <a:rPr lang="en-US" sz="1400" dirty="0" smtClean="0">
                <a:solidFill>
                  <a:srgbClr val="400066"/>
                </a:solidFill>
              </a:rPr>
              <a:t> - MedTech Europe </a:t>
            </a:r>
            <a:r>
              <a:rPr lang="en-US" sz="1400" dirty="0">
                <a:solidFill>
                  <a:srgbClr val="400066"/>
                </a:solidFill>
              </a:rPr>
              <a:t>Chairman and Member of the Operations Management </a:t>
            </a:r>
            <a:r>
              <a:rPr lang="en-US" sz="1400" dirty="0" smtClean="0">
                <a:solidFill>
                  <a:srgbClr val="400066"/>
                </a:solidFill>
              </a:rPr>
              <a:t>Committee</a:t>
            </a:r>
            <a:endParaRPr lang="en-US" sz="1400" dirty="0">
              <a:solidFill>
                <a:srgbClr val="400066"/>
              </a:solidFill>
            </a:endParaRPr>
          </a:p>
        </p:txBody>
      </p:sp>
      <p:sp>
        <p:nvSpPr>
          <p:cNvPr id="14" name="TextBox 13"/>
          <p:cNvSpPr txBox="1"/>
          <p:nvPr/>
        </p:nvSpPr>
        <p:spPr>
          <a:xfrm>
            <a:off x="7492556" y="2115097"/>
            <a:ext cx="2670464" cy="738664"/>
          </a:xfrm>
          <a:prstGeom prst="rect">
            <a:avLst/>
          </a:prstGeom>
          <a:noFill/>
        </p:spPr>
        <p:txBody>
          <a:bodyPr wrap="square" rtlCol="0">
            <a:spAutoFit/>
          </a:bodyPr>
          <a:lstStyle/>
          <a:p>
            <a:r>
              <a:rPr lang="en-US" sz="1400" b="1" dirty="0" smtClean="0">
                <a:solidFill>
                  <a:srgbClr val="400066"/>
                </a:solidFill>
              </a:rPr>
              <a:t>Serge Bernasconi</a:t>
            </a:r>
            <a:r>
              <a:rPr lang="en-US" sz="1400" dirty="0">
                <a:solidFill>
                  <a:srgbClr val="400066"/>
                </a:solidFill>
              </a:rPr>
              <a:t> </a:t>
            </a:r>
            <a:r>
              <a:rPr lang="en-US" sz="1400" dirty="0" smtClean="0">
                <a:solidFill>
                  <a:srgbClr val="400066"/>
                </a:solidFill>
              </a:rPr>
              <a:t>– Chief Executive Officer, MedTech Europe</a:t>
            </a:r>
            <a:endParaRPr lang="en-US" sz="1400" dirty="0">
              <a:solidFill>
                <a:srgbClr val="400066"/>
              </a:solidFill>
            </a:endParaRPr>
          </a:p>
        </p:txBody>
      </p:sp>
      <p:sp>
        <p:nvSpPr>
          <p:cNvPr id="15" name="TextBox 14"/>
          <p:cNvSpPr txBox="1"/>
          <p:nvPr/>
        </p:nvSpPr>
        <p:spPr>
          <a:xfrm>
            <a:off x="93518" y="5738195"/>
            <a:ext cx="2244435" cy="954107"/>
          </a:xfrm>
          <a:prstGeom prst="rect">
            <a:avLst/>
          </a:prstGeom>
          <a:noFill/>
        </p:spPr>
        <p:txBody>
          <a:bodyPr wrap="square" rtlCol="0">
            <a:spAutoFit/>
          </a:bodyPr>
          <a:lstStyle/>
          <a:p>
            <a:r>
              <a:rPr lang="en-US" sz="1400" b="1" dirty="0" smtClean="0">
                <a:solidFill>
                  <a:srgbClr val="400066"/>
                </a:solidFill>
              </a:rPr>
              <a:t>Peter Ellingworth</a:t>
            </a:r>
            <a:r>
              <a:rPr lang="en-US" sz="1400" dirty="0">
                <a:solidFill>
                  <a:srgbClr val="400066"/>
                </a:solidFill>
              </a:rPr>
              <a:t> </a:t>
            </a:r>
            <a:r>
              <a:rPr lang="en-US" sz="1400" dirty="0" smtClean="0">
                <a:solidFill>
                  <a:srgbClr val="400066"/>
                </a:solidFill>
              </a:rPr>
              <a:t>– </a:t>
            </a:r>
          </a:p>
          <a:p>
            <a:r>
              <a:rPr lang="en-US" sz="1400" dirty="0" smtClean="0">
                <a:solidFill>
                  <a:srgbClr val="400066"/>
                </a:solidFill>
              </a:rPr>
              <a:t>Chair of National Associations &amp; Board Member, MedTech Europe</a:t>
            </a:r>
            <a:endParaRPr lang="en-US" sz="1400" dirty="0">
              <a:solidFill>
                <a:srgbClr val="400066"/>
              </a:solidFill>
            </a:endParaRPr>
          </a:p>
        </p:txBody>
      </p:sp>
    </p:spTree>
    <p:extLst>
      <p:ext uri="{BB962C8B-B14F-4D97-AF65-F5344CB8AC3E}">
        <p14:creationId xmlns:p14="http://schemas.microsoft.com/office/powerpoint/2010/main" val="20897869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039"/>
            <a:ext cx="9144000" cy="64964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sz="1350" dirty="0"/>
          </a:p>
        </p:txBody>
      </p:sp>
      <p:sp>
        <p:nvSpPr>
          <p:cNvPr id="8" name="Rectangle 3"/>
          <p:cNvSpPr txBox="1">
            <a:spLocks noChangeArrowheads="1"/>
          </p:cNvSpPr>
          <p:nvPr/>
        </p:nvSpPr>
        <p:spPr bwMode="auto">
          <a:xfrm>
            <a:off x="378373" y="2284379"/>
            <a:ext cx="8387255" cy="653256"/>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4050" b="1" dirty="0">
                <a:solidFill>
                  <a:schemeClr val="bg1"/>
                </a:solidFill>
                <a:latin typeface="Century Gothic" pitchFamily="34" charset="0"/>
              </a:rPr>
              <a:t>What can MedTech Europe do?</a:t>
            </a:r>
          </a:p>
        </p:txBody>
      </p:sp>
      <p:cxnSp>
        <p:nvCxnSpPr>
          <p:cNvPr id="10" name="Straight Connector 9"/>
          <p:cNvCxnSpPr/>
          <p:nvPr/>
        </p:nvCxnSpPr>
        <p:spPr>
          <a:xfrm>
            <a:off x="3065690" y="3057293"/>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65690" y="2025690"/>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3"/>
          <p:cNvSpPr txBox="1">
            <a:spLocks noChangeArrowheads="1"/>
          </p:cNvSpPr>
          <p:nvPr/>
        </p:nvSpPr>
        <p:spPr bwMode="auto">
          <a:xfrm>
            <a:off x="1223159" y="3784499"/>
            <a:ext cx="6697683" cy="867930"/>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2800" b="1" dirty="0">
                <a:solidFill>
                  <a:srgbClr val="FFFFFF"/>
                </a:solidFill>
                <a:latin typeface="Century Gothic" pitchFamily="34" charset="0"/>
              </a:rPr>
              <a:t>MedTech Europe will aim to ‘connect the dots’</a:t>
            </a:r>
          </a:p>
        </p:txBody>
      </p:sp>
    </p:spTree>
    <p:extLst>
      <p:ext uri="{BB962C8B-B14F-4D97-AF65-F5344CB8AC3E}">
        <p14:creationId xmlns:p14="http://schemas.microsoft.com/office/powerpoint/2010/main" val="1134384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932"/>
          <a:stretch/>
        </p:blipFill>
        <p:spPr bwMode="auto">
          <a:xfrm>
            <a:off x="631429" y="750188"/>
            <a:ext cx="4251366" cy="245794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ctrTitle"/>
          </p:nvPr>
        </p:nvSpPr>
        <p:spPr>
          <a:xfrm>
            <a:off x="329082" y="187866"/>
            <a:ext cx="8541785" cy="505470"/>
          </a:xfrm>
        </p:spPr>
        <p:txBody>
          <a:bodyPr/>
          <a:lstStyle/>
          <a:p>
            <a:r>
              <a:rPr lang="en-US" b="1" dirty="0" smtClean="0">
                <a:latin typeface="Century Gothic" panose="020B0502020202020204" pitchFamily="34" charset="0"/>
              </a:rPr>
              <a:t>MedTech Week | Showcasing the value of </a:t>
            </a:r>
            <a:r>
              <a:rPr lang="en-US" b="1" dirty="0" err="1" smtClean="0">
                <a:latin typeface="Century Gothic" panose="020B0502020202020204" pitchFamily="34" charset="0"/>
              </a:rPr>
              <a:t>medtech</a:t>
            </a:r>
            <a:endParaRPr lang="en-US" dirty="0"/>
          </a:p>
        </p:txBody>
      </p:sp>
      <p:sp>
        <p:nvSpPr>
          <p:cNvPr id="6" name="Rounded Rectangle 5"/>
          <p:cNvSpPr/>
          <p:nvPr/>
        </p:nvSpPr>
        <p:spPr>
          <a:xfrm>
            <a:off x="1555683" y="2714816"/>
            <a:ext cx="2314788" cy="408623"/>
          </a:xfrm>
          <a:prstGeom prst="roundRect">
            <a:avLst/>
          </a:prstGeom>
          <a:solidFill>
            <a:srgbClr val="31859C"/>
          </a:solidFill>
          <a:effectLst>
            <a:outerShdw blurRad="50800" dist="38100" dir="2700000" algn="tl" rotWithShape="0">
              <a:prstClr val="black">
                <a:alpha val="40000"/>
              </a:prstClr>
            </a:outerShdw>
          </a:effectLst>
        </p:spPr>
        <p:txBody>
          <a:bodyPr wrap="none">
            <a:spAutoFit/>
          </a:bodyPr>
          <a:lstStyle/>
          <a:p>
            <a:r>
              <a:rPr lang="en-US" b="1" dirty="0">
                <a:latin typeface="Century Gothic" panose="020B0502020202020204" pitchFamily="34" charset="0"/>
              </a:rPr>
              <a:t>Dedicated </a:t>
            </a:r>
            <a:r>
              <a:rPr lang="en-US" b="1" dirty="0" smtClean="0">
                <a:latin typeface="Century Gothic" panose="020B0502020202020204" pitchFamily="34" charset="0"/>
              </a:rPr>
              <a:t>website</a:t>
            </a:r>
            <a:endParaRPr lang="en-US" b="1" dirty="0">
              <a:latin typeface="Century Gothic" panose="020B0502020202020204" pitchFamily="34" charset="0"/>
            </a:endParaRP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00" y="3633848"/>
            <a:ext cx="5119616" cy="265265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 Placeholder 3"/>
          <p:cNvSpPr txBox="1">
            <a:spLocks/>
          </p:cNvSpPr>
          <p:nvPr/>
        </p:nvSpPr>
        <p:spPr>
          <a:xfrm>
            <a:off x="447832" y="5648104"/>
            <a:ext cx="4265158" cy="420186"/>
          </a:xfrm>
          <a:prstGeom prst="roundRect">
            <a:avLst/>
          </a:prstGeom>
          <a:solidFill>
            <a:srgbClr val="7030A0"/>
          </a:solidFill>
          <a:effectLst>
            <a:outerShdw blurRad="50800" dist="38100" dir="2700000" algn="tl" rotWithShape="0">
              <a:prstClr val="black">
                <a:alpha val="40000"/>
              </a:prstClr>
            </a:outerShdw>
          </a:effectLst>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baseline="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tx1"/>
                </a:solidFill>
                <a:latin typeface="Century Gothic" panose="020B0502020202020204" pitchFamily="34" charset="0"/>
              </a:rPr>
              <a:t>Communication toolkit for members</a:t>
            </a:r>
          </a:p>
          <a:p>
            <a:endParaRPr lang="en-US" dirty="0" smtClean="0"/>
          </a:p>
          <a:p>
            <a:endParaRPr lang="en-US" dirty="0" smtClean="0"/>
          </a:p>
          <a:p>
            <a:endParaRPr lang="en-US" dirty="0"/>
          </a:p>
        </p:txBody>
      </p:sp>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0915" y="2326007"/>
            <a:ext cx="3591509" cy="261568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 Placeholder 3"/>
          <p:cNvSpPr txBox="1">
            <a:spLocks/>
          </p:cNvSpPr>
          <p:nvPr/>
        </p:nvSpPr>
        <p:spPr>
          <a:xfrm>
            <a:off x="5611622" y="750189"/>
            <a:ext cx="3033614" cy="570644"/>
          </a:xfrm>
          <a:prstGeom prst="roundRect">
            <a:avLst/>
          </a:prstGeom>
          <a:solidFill>
            <a:srgbClr val="7030A0"/>
          </a:solidFill>
          <a:effectLst>
            <a:outerShdw blurRad="50800" dist="38100" dir="2700000" algn="tl" rotWithShape="0">
              <a:prstClr val="black">
                <a:alpha val="40000"/>
              </a:prstClr>
            </a:outerShdw>
          </a:effectLst>
        </p:spPr>
        <p:txBody>
          <a:bodyPr anchor="ctr"/>
          <a:lstStyle>
            <a:lvl1pPr marL="0" indent="0" algn="l" defTabSz="914400" rtl="0" eaLnBrk="1" latinLnBrk="0" hangingPunct="1">
              <a:lnSpc>
                <a:spcPct val="90000"/>
              </a:lnSpc>
              <a:spcBef>
                <a:spcPts val="1000"/>
              </a:spcBef>
              <a:buFont typeface="Arial" panose="020B0604020202020204" pitchFamily="34" charset="0"/>
              <a:buNone/>
              <a:defRPr sz="1800" kern="1200" baseline="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tx1"/>
                </a:solidFill>
                <a:latin typeface="Century Gothic" panose="020B0502020202020204" pitchFamily="34" charset="0"/>
              </a:rPr>
              <a:t>Social Media Campaign</a:t>
            </a:r>
            <a:endParaRPr lang="en-US" b="1" dirty="0">
              <a:solidFill>
                <a:schemeClr val="tx1"/>
              </a:solidFill>
              <a:latin typeface="Century Gothic" panose="020B0502020202020204" pitchFamily="34" charset="0"/>
            </a:endParaRPr>
          </a:p>
        </p:txBody>
      </p:sp>
      <p:pic>
        <p:nvPicPr>
          <p:cNvPr id="819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8495" y="1510835"/>
            <a:ext cx="1590675" cy="733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Rectangle 15"/>
          <p:cNvSpPr/>
          <p:nvPr/>
        </p:nvSpPr>
        <p:spPr>
          <a:xfrm>
            <a:off x="6852366" y="1492419"/>
            <a:ext cx="2018501" cy="369332"/>
          </a:xfrm>
          <a:prstGeom prst="rect">
            <a:avLst/>
          </a:prstGeom>
          <a:solidFill>
            <a:schemeClr val="tx1"/>
          </a:solidFill>
        </p:spPr>
        <p:txBody>
          <a:bodyPr wrap="none">
            <a:spAutoFit/>
          </a:bodyPr>
          <a:lstStyle/>
          <a:p>
            <a:r>
              <a:rPr lang="en-US" b="1" dirty="0">
                <a:solidFill>
                  <a:srgbClr val="31859C"/>
                </a:solidFill>
                <a:latin typeface="Century Gothic" panose="020B0502020202020204" pitchFamily="34" charset="0"/>
              </a:rPr>
              <a:t>#</a:t>
            </a:r>
            <a:r>
              <a:rPr lang="en-US" b="1" dirty="0" err="1">
                <a:solidFill>
                  <a:srgbClr val="31859C"/>
                </a:solidFill>
                <a:latin typeface="Century Gothic" panose="020B0502020202020204" pitchFamily="34" charset="0"/>
              </a:rPr>
              <a:t>medtechweek</a:t>
            </a:r>
            <a:r>
              <a:rPr lang="en-US" b="1" dirty="0">
                <a:solidFill>
                  <a:srgbClr val="31859C"/>
                </a:solidFill>
                <a:latin typeface="Century Gothic" panose="020B0502020202020204" pitchFamily="34" charset="0"/>
              </a:rPr>
              <a:t> </a:t>
            </a:r>
          </a:p>
        </p:txBody>
      </p:sp>
      <p:sp>
        <p:nvSpPr>
          <p:cNvPr id="23" name="Rounded Rectangle 22"/>
          <p:cNvSpPr/>
          <p:nvPr/>
        </p:nvSpPr>
        <p:spPr>
          <a:xfrm>
            <a:off x="6423036" y="5142727"/>
            <a:ext cx="1814077" cy="408623"/>
          </a:xfrm>
          <a:prstGeom prst="roundRect">
            <a:avLst/>
          </a:prstGeom>
          <a:solidFill>
            <a:srgbClr val="31859C"/>
          </a:solidFill>
          <a:effectLst>
            <a:outerShdw blurRad="50800" dist="38100" dir="2700000" algn="tl" rotWithShape="0">
              <a:prstClr val="black">
                <a:alpha val="40000"/>
              </a:prstClr>
            </a:outerShdw>
          </a:effectLst>
        </p:spPr>
        <p:txBody>
          <a:bodyPr wrap="none">
            <a:spAutoFit/>
          </a:bodyPr>
          <a:lstStyle/>
          <a:p>
            <a:r>
              <a:rPr lang="en-US" b="1" dirty="0" smtClean="0">
                <a:latin typeface="Century Gothic" panose="020B0502020202020204" pitchFamily="34" charset="0"/>
              </a:rPr>
              <a:t>MedTech Quiz</a:t>
            </a:r>
            <a:endParaRPr lang="en-US" b="1" dirty="0">
              <a:latin typeface="Century Gothic" panose="020B0502020202020204" pitchFamily="34" charset="0"/>
            </a:endParaRPr>
          </a:p>
        </p:txBody>
      </p:sp>
    </p:spTree>
    <p:extLst>
      <p:ext uri="{BB962C8B-B14F-4D97-AF65-F5344CB8AC3E}">
        <p14:creationId xmlns:p14="http://schemas.microsoft.com/office/powerpoint/2010/main" val="7010129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9082" y="187866"/>
            <a:ext cx="8541785" cy="505470"/>
          </a:xfrm>
        </p:spPr>
        <p:txBody>
          <a:bodyPr/>
          <a:lstStyle/>
          <a:p>
            <a:r>
              <a:rPr lang="en-US" b="1" dirty="0" smtClean="0">
                <a:latin typeface="Century Gothic" panose="020B0502020202020204" pitchFamily="34" charset="0"/>
              </a:rPr>
              <a:t>MedTech Week | Showcasing the value of </a:t>
            </a:r>
            <a:r>
              <a:rPr lang="en-US" b="1" dirty="0" err="1" smtClean="0">
                <a:latin typeface="Century Gothic" panose="020B0502020202020204" pitchFamily="34" charset="0"/>
              </a:rPr>
              <a:t>medtech</a:t>
            </a:r>
            <a:endParaRPr lang="en-US" dirty="0"/>
          </a:p>
        </p:txBody>
      </p:sp>
      <p:pic>
        <p:nvPicPr>
          <p:cNvPr id="13"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199807" y="1242357"/>
            <a:ext cx="2208544" cy="293760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332" y="2149554"/>
            <a:ext cx="2695699" cy="1123208"/>
          </a:xfrm>
          <a:prstGeom prst="rect">
            <a:avLst/>
          </a:prstGeom>
          <a:effectLst>
            <a:outerShdw blurRad="50800" dist="38100" dir="2700000" algn="tl" rotWithShape="0">
              <a:prstClr val="black">
                <a:alpha val="40000"/>
              </a:prstClr>
            </a:outerShdw>
          </a:effec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7531" y="2615169"/>
            <a:ext cx="2016360" cy="278586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7267" y="3436132"/>
            <a:ext cx="2699309" cy="1124712"/>
          </a:xfrm>
          <a:prstGeom prst="rect">
            <a:avLst/>
          </a:prstGeom>
          <a:effectLst>
            <a:outerShdw blurRad="50800" dist="38100" dir="2700000" algn="tl" rotWithShape="0">
              <a:prstClr val="black">
                <a:alpha val="40000"/>
              </a:prstClr>
            </a:outerShdw>
          </a:effectLst>
        </p:spPr>
      </p:pic>
      <p:sp>
        <p:nvSpPr>
          <p:cNvPr id="16" name="Rounded Rectangle 15"/>
          <p:cNvSpPr/>
          <p:nvPr/>
        </p:nvSpPr>
        <p:spPr>
          <a:xfrm>
            <a:off x="709993" y="1111647"/>
            <a:ext cx="3344026" cy="715089"/>
          </a:xfrm>
          <a:prstGeom prst="roundRect">
            <a:avLst/>
          </a:prstGeom>
          <a:solidFill>
            <a:srgbClr val="31859C"/>
          </a:solidFill>
          <a:effectLst>
            <a:outerShdw blurRad="50800" dist="38100" dir="2700000" algn="tl" rotWithShape="0">
              <a:prstClr val="black">
                <a:alpha val="40000"/>
              </a:prstClr>
            </a:outerShdw>
          </a:effectLst>
        </p:spPr>
        <p:txBody>
          <a:bodyPr wrap="square">
            <a:spAutoFit/>
          </a:bodyPr>
          <a:lstStyle/>
          <a:p>
            <a:r>
              <a:rPr lang="en-US" b="1" dirty="0">
                <a:latin typeface="Century Gothic" panose="020B0502020202020204" pitchFamily="34" charset="0"/>
              </a:rPr>
              <a:t>Visual </a:t>
            </a:r>
            <a:r>
              <a:rPr lang="en-US" b="1" dirty="0" smtClean="0">
                <a:latin typeface="Century Gothic" panose="020B0502020202020204" pitchFamily="34" charset="0"/>
              </a:rPr>
              <a:t>Package </a:t>
            </a:r>
            <a:br>
              <a:rPr lang="en-US" b="1" dirty="0" smtClean="0">
                <a:latin typeface="Century Gothic" panose="020B0502020202020204" pitchFamily="34" charset="0"/>
              </a:rPr>
            </a:br>
            <a:r>
              <a:rPr lang="en-US" b="1" dirty="0" smtClean="0">
                <a:latin typeface="Century Gothic" panose="020B0502020202020204" pitchFamily="34" charset="0"/>
              </a:rPr>
              <a:t>(</a:t>
            </a:r>
            <a:r>
              <a:rPr lang="en-US" b="1" dirty="0">
                <a:latin typeface="Century Gothic" panose="020B0502020202020204" pitchFamily="34" charset="0"/>
              </a:rPr>
              <a:t>harmonized branding)</a:t>
            </a:r>
            <a:endParaRPr lang="en-US" dirty="0">
              <a:latin typeface="Century Gothic" panose="020B0502020202020204" pitchFamily="34" charset="0"/>
            </a:endParaRPr>
          </a:p>
        </p:txBody>
      </p:sp>
      <p:sp>
        <p:nvSpPr>
          <p:cNvPr id="17" name="Text Placeholder 3"/>
          <p:cNvSpPr txBox="1">
            <a:spLocks/>
          </p:cNvSpPr>
          <p:nvPr/>
        </p:nvSpPr>
        <p:spPr>
          <a:xfrm>
            <a:off x="5837253" y="4560844"/>
            <a:ext cx="3176118" cy="570644"/>
          </a:xfrm>
          <a:prstGeom prst="roundRect">
            <a:avLst/>
          </a:prstGeom>
          <a:solidFill>
            <a:srgbClr val="7030A0"/>
          </a:solidFill>
          <a:effectLst>
            <a:outerShdw blurRad="50800" dist="38100" dir="2700000" algn="tl" rotWithShape="0">
              <a:prstClr val="black">
                <a:alpha val="40000"/>
              </a:prstClr>
            </a:outerShdw>
          </a:effectLst>
        </p:spPr>
        <p:txBody>
          <a:bodyPr anchor="ctr"/>
          <a:lstStyle>
            <a:lvl1pPr marL="0" indent="0" algn="l" defTabSz="914400" rtl="0" eaLnBrk="1" latinLnBrk="0" hangingPunct="1">
              <a:lnSpc>
                <a:spcPct val="90000"/>
              </a:lnSpc>
              <a:spcBef>
                <a:spcPts val="1000"/>
              </a:spcBef>
              <a:buFont typeface="Arial" panose="020B0604020202020204" pitchFamily="34" charset="0"/>
              <a:buNone/>
              <a:defRPr sz="1800" kern="1200" baseline="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tx1"/>
                </a:solidFill>
                <a:latin typeface="Century Gothic" panose="020B0502020202020204" pitchFamily="34" charset="0"/>
              </a:rPr>
              <a:t>MedTech Week Magazine</a:t>
            </a:r>
            <a:endParaRPr lang="en-US" b="1" dirty="0">
              <a:solidFill>
                <a:schemeClr val="tx1"/>
              </a:solidFill>
              <a:latin typeface="Century Gothic" panose="020B0502020202020204" pitchFamily="34" charset="0"/>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267" y="4846166"/>
            <a:ext cx="2671949" cy="139720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130217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latin typeface="Century Gothic" panose="020B0502020202020204" pitchFamily="34" charset="0"/>
              </a:rPr>
              <a:t>MedTech Week 2017</a:t>
            </a:r>
            <a:endParaRPr lang="en-US" sz="4000" b="1" dirty="0">
              <a:latin typeface="Century Gothic" panose="020B0502020202020204" pitchFamily="34" charset="0"/>
            </a:endParaRPr>
          </a:p>
        </p:txBody>
      </p:sp>
      <p:sp>
        <p:nvSpPr>
          <p:cNvPr id="3" name="Text Placeholder 2"/>
          <p:cNvSpPr>
            <a:spLocks noGrp="1"/>
          </p:cNvSpPr>
          <p:nvPr>
            <p:ph type="body" sz="quarter" idx="10"/>
          </p:nvPr>
        </p:nvSpPr>
        <p:spPr>
          <a:xfrm>
            <a:off x="4279900" y="3150538"/>
            <a:ext cx="4332288" cy="522287"/>
          </a:xfrm>
        </p:spPr>
        <p:txBody>
          <a:bodyPr/>
          <a:lstStyle/>
          <a:p>
            <a:r>
              <a:rPr lang="en-US" b="1" dirty="0" smtClean="0">
                <a:latin typeface="Century Gothic" panose="020B0502020202020204" pitchFamily="34" charset="0"/>
              </a:rPr>
              <a:t>19-23 June</a:t>
            </a:r>
            <a:endParaRPr lang="en-US" b="1" dirty="0">
              <a:latin typeface="Century Gothic" panose="020B0502020202020204" pitchFamily="34" charset="0"/>
            </a:endParaRPr>
          </a:p>
        </p:txBody>
      </p:sp>
      <p:sp>
        <p:nvSpPr>
          <p:cNvPr id="4" name="Text Placeholder 3"/>
          <p:cNvSpPr>
            <a:spLocks noGrp="1"/>
          </p:cNvSpPr>
          <p:nvPr>
            <p:ph type="body" sz="quarter" idx="11"/>
          </p:nvPr>
        </p:nvSpPr>
        <p:spPr>
          <a:xfrm>
            <a:off x="3621973" y="3735935"/>
            <a:ext cx="5379522" cy="1881093"/>
          </a:xfrm>
        </p:spPr>
        <p:txBody>
          <a:bodyPr/>
          <a:lstStyle/>
          <a:p>
            <a:r>
              <a:rPr lang="en-US" dirty="0" smtClean="0"/>
              <a:t>Ana </a:t>
            </a:r>
            <a:r>
              <a:rPr lang="en-US" dirty="0" err="1" smtClean="0"/>
              <a:t>Ascen</a:t>
            </a:r>
            <a:r>
              <a:rPr lang="pt-PT" dirty="0" smtClean="0"/>
              <a:t>ção Silva </a:t>
            </a:r>
            <a:r>
              <a:rPr lang="en-US" dirty="0" smtClean="0"/>
              <a:t>(</a:t>
            </a:r>
            <a:r>
              <a:rPr lang="en-US" dirty="0" smtClean="0">
                <a:solidFill>
                  <a:schemeClr val="tx1"/>
                </a:solidFill>
              </a:rPr>
              <a:t>a.silva@medtecheurope.org)</a:t>
            </a:r>
          </a:p>
          <a:p>
            <a:r>
              <a:rPr lang="en-US" dirty="0" smtClean="0"/>
              <a:t>Valentina Laurenzi</a:t>
            </a:r>
            <a:r>
              <a:rPr lang="en-US" dirty="0" smtClean="0"/>
              <a:t>a </a:t>
            </a:r>
            <a:r>
              <a:rPr lang="en-US" smtClean="0"/>
              <a:t>Ancona </a:t>
            </a:r>
            <a:r>
              <a:rPr lang="en-US" smtClean="0"/>
              <a:t>(v.ancona@medtecheurope.org</a:t>
            </a:r>
            <a:r>
              <a:rPr lang="en-US" dirty="0" smtClean="0"/>
              <a:t>)</a:t>
            </a:r>
            <a:endParaRPr lang="en-US" dirty="0"/>
          </a:p>
        </p:txBody>
      </p:sp>
      <p:sp>
        <p:nvSpPr>
          <p:cNvPr id="5" name="Text Placeholder 4"/>
          <p:cNvSpPr>
            <a:spLocks noGrp="1"/>
          </p:cNvSpPr>
          <p:nvPr>
            <p:ph type="body" sz="quarter" idx="12"/>
          </p:nvPr>
        </p:nvSpPr>
        <p:spPr>
          <a:xfrm>
            <a:off x="4517400" y="5719028"/>
            <a:ext cx="4332288" cy="981389"/>
          </a:xfrm>
        </p:spPr>
        <p:txBody>
          <a:bodyPr/>
          <a:lstStyle/>
          <a:p>
            <a:r>
              <a:rPr lang="en-US" dirty="0" smtClean="0"/>
              <a:t>www.medtechweek.eu</a:t>
            </a:r>
            <a:endParaRPr lang="en-US" dirty="0"/>
          </a:p>
        </p:txBody>
      </p:sp>
    </p:spTree>
    <p:extLst>
      <p:ext uri="{BB962C8B-B14F-4D97-AF65-F5344CB8AC3E}">
        <p14:creationId xmlns:p14="http://schemas.microsoft.com/office/powerpoint/2010/main" val="41891417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3164"/>
            <a:ext cx="9144000" cy="64964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sz="1350" dirty="0"/>
          </a:p>
        </p:txBody>
      </p:sp>
      <p:sp>
        <p:nvSpPr>
          <p:cNvPr id="9" name="Rectangle 3"/>
          <p:cNvSpPr txBox="1">
            <a:spLocks noChangeArrowheads="1"/>
          </p:cNvSpPr>
          <p:nvPr/>
        </p:nvSpPr>
        <p:spPr bwMode="auto">
          <a:xfrm>
            <a:off x="0" y="1259404"/>
            <a:ext cx="9144000" cy="653256"/>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4050" b="1" dirty="0">
                <a:solidFill>
                  <a:schemeClr val="bg1"/>
                </a:solidFill>
                <a:latin typeface="Century Gothic" pitchFamily="34" charset="0"/>
              </a:rPr>
              <a:t>What is </a:t>
            </a:r>
            <a:r>
              <a:rPr lang="en-US" sz="4050" b="1" dirty="0" smtClean="0">
                <a:solidFill>
                  <a:schemeClr val="bg1"/>
                </a:solidFill>
                <a:latin typeface="Century Gothic" pitchFamily="34" charset="0"/>
              </a:rPr>
              <a:t>the MedTech </a:t>
            </a:r>
            <a:r>
              <a:rPr lang="en-US" sz="4050" b="1" dirty="0">
                <a:solidFill>
                  <a:schemeClr val="bg1"/>
                </a:solidFill>
                <a:latin typeface="Century Gothic" pitchFamily="34" charset="0"/>
              </a:rPr>
              <a:t>Week</a:t>
            </a:r>
            <a:r>
              <a:rPr lang="en-US" sz="4050" b="1" dirty="0" smtClean="0">
                <a:solidFill>
                  <a:schemeClr val="bg1"/>
                </a:solidFill>
                <a:latin typeface="Century Gothic" pitchFamily="34" charset="0"/>
              </a:rPr>
              <a:t>?</a:t>
            </a:r>
          </a:p>
        </p:txBody>
      </p:sp>
      <p:cxnSp>
        <p:nvCxnSpPr>
          <p:cNvPr id="5" name="Straight Connector 4"/>
          <p:cNvCxnSpPr/>
          <p:nvPr/>
        </p:nvCxnSpPr>
        <p:spPr>
          <a:xfrm>
            <a:off x="3042947" y="2073792"/>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3042947" y="1109781"/>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767751" y="3033570"/>
            <a:ext cx="7617123" cy="2419124"/>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2800" b="1" dirty="0">
                <a:solidFill>
                  <a:srgbClr val="FFFFFF"/>
                </a:solidFill>
                <a:latin typeface="Century Gothic" pitchFamily="34" charset="0"/>
              </a:rPr>
              <a:t>One week where </a:t>
            </a:r>
            <a:r>
              <a:rPr lang="en-US" sz="2800" b="1" dirty="0" err="1">
                <a:solidFill>
                  <a:srgbClr val="FFFFFF"/>
                </a:solidFill>
                <a:latin typeface="Century Gothic" pitchFamily="34" charset="0"/>
              </a:rPr>
              <a:t>medtech</a:t>
            </a:r>
            <a:r>
              <a:rPr lang="en-US" sz="2800" b="1" dirty="0">
                <a:solidFill>
                  <a:srgbClr val="FFFFFF"/>
                </a:solidFill>
                <a:latin typeface="Century Gothic" pitchFamily="34" charset="0"/>
              </a:rPr>
              <a:t> companies and associations raise awareness about the value of our medical technologies, </a:t>
            </a:r>
            <a:r>
              <a:rPr lang="en-US" sz="2800" b="1" dirty="0" err="1">
                <a:solidFill>
                  <a:srgbClr val="FFFFFF"/>
                </a:solidFill>
                <a:latin typeface="Century Gothic" pitchFamily="34" charset="0"/>
              </a:rPr>
              <a:t>organising</a:t>
            </a:r>
            <a:r>
              <a:rPr lang="en-US" sz="2800" b="1" dirty="0">
                <a:solidFill>
                  <a:srgbClr val="FFFFFF"/>
                </a:solidFill>
                <a:latin typeface="Century Gothic" pitchFamily="34" charset="0"/>
              </a:rPr>
              <a:t> a wide range of activities across various platforms and media channels</a:t>
            </a:r>
            <a:endParaRPr lang="en-US" sz="2800" b="1" dirty="0">
              <a:solidFill>
                <a:schemeClr val="bg1"/>
              </a:solidFill>
              <a:latin typeface="Century Gothic" pitchFamily="34" charset="0"/>
            </a:endParaRPr>
          </a:p>
        </p:txBody>
      </p:sp>
    </p:spTree>
    <p:extLst>
      <p:ext uri="{BB962C8B-B14F-4D97-AF65-F5344CB8AC3E}">
        <p14:creationId xmlns:p14="http://schemas.microsoft.com/office/powerpoint/2010/main" val="2694130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27873" y="103397"/>
            <a:ext cx="8355012" cy="492299"/>
          </a:xfrm>
        </p:spPr>
        <p:txBody>
          <a:bodyPr/>
          <a:lstStyle/>
          <a:p>
            <a:r>
              <a:rPr lang="en-US" dirty="0">
                <a:latin typeface="Century Gothic" panose="020B0502020202020204" pitchFamily="34" charset="0"/>
              </a:rPr>
              <a:t>What is the MedTech Week? </a:t>
            </a:r>
          </a:p>
        </p:txBody>
      </p:sp>
      <p:sp>
        <p:nvSpPr>
          <p:cNvPr id="8" name="Pentagon 7"/>
          <p:cNvSpPr/>
          <p:nvPr/>
        </p:nvSpPr>
        <p:spPr>
          <a:xfrm>
            <a:off x="-17928" y="776541"/>
            <a:ext cx="8307914" cy="1000501"/>
          </a:xfrm>
          <a:prstGeom prst="homePlate">
            <a:avLst/>
          </a:prstGeom>
          <a:solidFill>
            <a:srgbClr val="31859C"/>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latin typeface="Century Gothic" panose="020B0502020202020204" pitchFamily="34" charset="0"/>
              </a:rPr>
              <a:t>Speak </a:t>
            </a:r>
            <a:r>
              <a:rPr lang="en-US" sz="2000" b="1" dirty="0">
                <a:latin typeface="Century Gothic" panose="020B0502020202020204" pitchFamily="34" charset="0"/>
              </a:rPr>
              <a:t>with one voice: </a:t>
            </a:r>
            <a:r>
              <a:rPr lang="en-US" sz="2000" dirty="0">
                <a:latin typeface="Century Gothic" panose="020B0502020202020204" pitchFamily="34" charset="0"/>
              </a:rPr>
              <a:t>Companies, national associations and healthcare stakeholders joining forces to enhance visibility and create a ‘buzz’ together for one </a:t>
            </a:r>
            <a:r>
              <a:rPr lang="en-US" sz="2000" dirty="0" smtClean="0">
                <a:latin typeface="Century Gothic" panose="020B0502020202020204" pitchFamily="34" charset="0"/>
              </a:rPr>
              <a:t>week.</a:t>
            </a:r>
            <a:endParaRPr lang="en-IE" sz="2000" dirty="0">
              <a:solidFill>
                <a:schemeClr val="bg1"/>
              </a:solidFill>
              <a:latin typeface="Century Gothic" panose="020B0502020202020204" pitchFamily="34" charset="0"/>
            </a:endParaRPr>
          </a:p>
        </p:txBody>
      </p:sp>
      <p:sp>
        <p:nvSpPr>
          <p:cNvPr id="9" name="Pentagon 8"/>
          <p:cNvSpPr/>
          <p:nvPr/>
        </p:nvSpPr>
        <p:spPr>
          <a:xfrm>
            <a:off x="-11497" y="3751614"/>
            <a:ext cx="8311896" cy="898024"/>
          </a:xfrm>
          <a:prstGeom prst="homePlate">
            <a:avLst/>
          </a:prstGeom>
          <a:solidFill>
            <a:srgbClr val="31859C"/>
          </a:solidFill>
          <a:ln>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E" sz="2000" b="1" dirty="0">
                <a:latin typeface="Century Gothic" panose="020B0502020202020204" pitchFamily="34" charset="0"/>
              </a:rPr>
              <a:t>Strengthen stakeholder network</a:t>
            </a:r>
            <a:r>
              <a:rPr lang="en-IE" sz="2000" b="1" dirty="0" smtClean="0">
                <a:latin typeface="Century Gothic" panose="020B0502020202020204" pitchFamily="34" charset="0"/>
              </a:rPr>
              <a:t>: </a:t>
            </a:r>
            <a:r>
              <a:rPr lang="en-US" sz="2000" dirty="0">
                <a:latin typeface="Century Gothic" panose="020B0502020202020204" pitchFamily="34" charset="0"/>
              </a:rPr>
              <a:t>Companies and national associations strengthening relations with key stakeholders such as policymakers and patient </a:t>
            </a:r>
            <a:r>
              <a:rPr lang="en-US" sz="2000" dirty="0" smtClean="0">
                <a:latin typeface="Century Gothic" panose="020B0502020202020204" pitchFamily="34" charset="0"/>
              </a:rPr>
              <a:t>groups</a:t>
            </a:r>
            <a:r>
              <a:rPr lang="en-IE" sz="2000" dirty="0" smtClean="0">
                <a:latin typeface="Century Gothic" panose="020B0502020202020204" pitchFamily="34" charset="0"/>
              </a:rPr>
              <a:t>.</a:t>
            </a:r>
            <a:endParaRPr lang="en-IE" sz="2000" dirty="0">
              <a:latin typeface="Century Gothic" panose="020B0502020202020204" pitchFamily="34" charset="0"/>
            </a:endParaRPr>
          </a:p>
        </p:txBody>
      </p:sp>
      <p:grpSp>
        <p:nvGrpSpPr>
          <p:cNvPr id="10" name="Group 9"/>
          <p:cNvGrpSpPr/>
          <p:nvPr/>
        </p:nvGrpSpPr>
        <p:grpSpPr>
          <a:xfrm>
            <a:off x="828138" y="2100616"/>
            <a:ext cx="8311896" cy="1377693"/>
            <a:chOff x="1337781" y="2678582"/>
            <a:chExt cx="10850616" cy="1377693"/>
          </a:xfrm>
          <a:solidFill>
            <a:srgbClr val="0084A8"/>
          </a:solidFill>
        </p:grpSpPr>
        <p:sp>
          <p:nvSpPr>
            <p:cNvPr id="11" name="Pentagon 10"/>
            <p:cNvSpPr/>
            <p:nvPr/>
          </p:nvSpPr>
          <p:spPr>
            <a:xfrm rot="10800000">
              <a:off x="1337781" y="2678582"/>
              <a:ext cx="10850616" cy="1377693"/>
            </a:xfrm>
            <a:prstGeom prst="homePlat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E" sz="3200" b="1" dirty="0">
                  <a:solidFill>
                    <a:srgbClr val="02315F"/>
                  </a:solidFill>
                  <a:latin typeface="Century Gothic" panose="020B0502020202020204" pitchFamily="34" charset="0"/>
                </a:rPr>
                <a:t>  </a:t>
              </a:r>
            </a:p>
          </p:txBody>
        </p:sp>
        <p:sp>
          <p:nvSpPr>
            <p:cNvPr id="12" name="TextBox 11"/>
            <p:cNvSpPr txBox="1"/>
            <p:nvPr/>
          </p:nvSpPr>
          <p:spPr>
            <a:xfrm>
              <a:off x="2159842" y="2706959"/>
              <a:ext cx="9985356" cy="1323439"/>
            </a:xfrm>
            <a:prstGeom prst="rect">
              <a:avLst/>
            </a:prstGeom>
            <a:noFill/>
            <a:ln>
              <a:noFill/>
            </a:ln>
          </p:spPr>
          <p:txBody>
            <a:bodyPr wrap="square" rtlCol="0">
              <a:spAutoFit/>
            </a:bodyPr>
            <a:lstStyle/>
            <a:p>
              <a:pPr algn="r"/>
              <a:r>
                <a:rPr lang="en-IE" sz="2000" b="1" dirty="0">
                  <a:solidFill>
                    <a:schemeClr val="bg1"/>
                  </a:solidFill>
                  <a:latin typeface="Century Gothic" panose="020B0502020202020204" pitchFamily="34" charset="0"/>
                </a:rPr>
                <a:t>Create momentum across </a:t>
              </a:r>
              <a:r>
                <a:rPr lang="en-IE" sz="2000" b="1" dirty="0" smtClean="0">
                  <a:solidFill>
                    <a:schemeClr val="bg1"/>
                  </a:solidFill>
                  <a:latin typeface="Century Gothic" panose="020B0502020202020204" pitchFamily="34" charset="0"/>
                </a:rPr>
                <a:t>Europe: </a:t>
              </a:r>
              <a:r>
                <a:rPr lang="en-US" sz="2000" dirty="0">
                  <a:solidFill>
                    <a:schemeClr val="lt1"/>
                  </a:solidFill>
                  <a:latin typeface="Century Gothic" panose="020B0502020202020204" pitchFamily="34" charset="0"/>
                </a:rPr>
                <a:t>A wide variety of activities </a:t>
              </a:r>
              <a:r>
                <a:rPr lang="en-US" sz="2000" dirty="0" err="1">
                  <a:solidFill>
                    <a:schemeClr val="lt1"/>
                  </a:solidFill>
                  <a:latin typeface="Century Gothic" panose="020B0502020202020204" pitchFamily="34" charset="0"/>
                </a:rPr>
                <a:t>organised</a:t>
              </a:r>
              <a:r>
                <a:rPr lang="en-US" sz="2000" dirty="0">
                  <a:solidFill>
                    <a:schemeClr val="lt1"/>
                  </a:solidFill>
                  <a:latin typeface="Century Gothic" panose="020B0502020202020204" pitchFamily="34" charset="0"/>
                </a:rPr>
                <a:t> at EU, national and local level to explain how </a:t>
              </a:r>
              <a:r>
                <a:rPr lang="en-US" sz="2000" dirty="0" err="1">
                  <a:solidFill>
                    <a:schemeClr val="lt1"/>
                  </a:solidFill>
                  <a:latin typeface="Century Gothic" panose="020B0502020202020204" pitchFamily="34" charset="0"/>
                </a:rPr>
                <a:t>medtech</a:t>
              </a:r>
              <a:r>
                <a:rPr lang="en-US" sz="2000" dirty="0">
                  <a:solidFill>
                    <a:schemeClr val="lt1"/>
                  </a:solidFill>
                  <a:latin typeface="Century Gothic" panose="020B0502020202020204" pitchFamily="34" charset="0"/>
                </a:rPr>
                <a:t> helps to save lives and improve </a:t>
              </a:r>
              <a:r>
                <a:rPr lang="en-US" sz="2000" dirty="0" smtClean="0">
                  <a:solidFill>
                    <a:schemeClr val="lt1"/>
                  </a:solidFill>
                  <a:latin typeface="Century Gothic" panose="020B0502020202020204" pitchFamily="34" charset="0"/>
                </a:rPr>
                <a:t>health. </a:t>
              </a:r>
              <a:r>
                <a:rPr lang="en-US" sz="2000" dirty="0">
                  <a:solidFill>
                    <a:schemeClr val="lt1"/>
                  </a:solidFill>
                  <a:latin typeface="Century Gothic" panose="020B0502020202020204" pitchFamily="34" charset="0"/>
                </a:rPr>
                <a:t>Using the ‘buzz’ to highlight policy issues or </a:t>
              </a:r>
              <a:r>
                <a:rPr lang="en-US" sz="2000" dirty="0" smtClean="0">
                  <a:solidFill>
                    <a:schemeClr val="lt1"/>
                  </a:solidFill>
                  <a:latin typeface="Century Gothic" panose="020B0502020202020204" pitchFamily="34" charset="0"/>
                </a:rPr>
                <a:t>concerns.</a:t>
              </a:r>
              <a:endParaRPr lang="en-IE" sz="2000" dirty="0">
                <a:solidFill>
                  <a:schemeClr val="lt1"/>
                </a:solidFill>
                <a:latin typeface="Century Gothic" panose="020B0502020202020204" pitchFamily="34" charset="0"/>
              </a:endParaRPr>
            </a:p>
          </p:txBody>
        </p:sp>
      </p:grpSp>
      <p:grpSp>
        <p:nvGrpSpPr>
          <p:cNvPr id="13" name="Group 12"/>
          <p:cNvGrpSpPr/>
          <p:nvPr/>
        </p:nvGrpSpPr>
        <p:grpSpPr>
          <a:xfrm>
            <a:off x="833309" y="4974833"/>
            <a:ext cx="8311896" cy="1110681"/>
            <a:chOff x="3419046" y="4810936"/>
            <a:chExt cx="8769351" cy="820971"/>
          </a:xfrm>
          <a:solidFill>
            <a:srgbClr val="7030A0"/>
          </a:solidFill>
        </p:grpSpPr>
        <p:sp>
          <p:nvSpPr>
            <p:cNvPr id="14" name="Pentagon 13"/>
            <p:cNvSpPr/>
            <p:nvPr/>
          </p:nvSpPr>
          <p:spPr>
            <a:xfrm rot="10800000">
              <a:off x="3419046" y="4810936"/>
              <a:ext cx="8769351" cy="810049"/>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E" sz="3200" b="1" dirty="0">
                  <a:solidFill>
                    <a:srgbClr val="02315F"/>
                  </a:solidFill>
                  <a:latin typeface="Century Gothic" panose="020B0502020202020204" pitchFamily="34" charset="0"/>
                </a:rPr>
                <a:t>  </a:t>
              </a:r>
            </a:p>
          </p:txBody>
        </p:sp>
        <p:sp>
          <p:nvSpPr>
            <p:cNvPr id="15" name="TextBox 14"/>
            <p:cNvSpPr txBox="1"/>
            <p:nvPr/>
          </p:nvSpPr>
          <p:spPr>
            <a:xfrm>
              <a:off x="3777697" y="4881169"/>
              <a:ext cx="8370709" cy="750738"/>
            </a:xfrm>
            <a:prstGeom prst="rect">
              <a:avLst/>
            </a:prstGeom>
            <a:noFill/>
            <a:ln>
              <a:noFill/>
            </a:ln>
          </p:spPr>
          <p:txBody>
            <a:bodyPr wrap="square" rtlCol="0">
              <a:spAutoFit/>
            </a:bodyPr>
            <a:lstStyle/>
            <a:p>
              <a:pPr algn="r"/>
              <a:r>
                <a:rPr lang="en-IE" sz="2000" b="1" dirty="0">
                  <a:solidFill>
                    <a:schemeClr val="lt1"/>
                  </a:solidFill>
                  <a:latin typeface="Century Gothic" panose="020B0502020202020204" pitchFamily="34" charset="0"/>
                </a:rPr>
                <a:t>Leverage MedTech Europe </a:t>
              </a:r>
              <a:r>
                <a:rPr lang="en-IE" sz="2000" b="1" dirty="0" smtClean="0">
                  <a:solidFill>
                    <a:schemeClr val="lt1"/>
                  </a:solidFill>
                  <a:latin typeface="Century Gothic" panose="020B0502020202020204" pitchFamily="34" charset="0"/>
                </a:rPr>
                <a:t>tools: </a:t>
              </a:r>
              <a:r>
                <a:rPr lang="en-US" sz="2000" dirty="0">
                  <a:solidFill>
                    <a:schemeClr val="lt1"/>
                  </a:solidFill>
                  <a:latin typeface="Century Gothic" panose="020B0502020202020204" pitchFamily="34" charset="0"/>
                </a:rPr>
                <a:t>A website, tested messaging tools, gadgets, social media content and a magazine created specifically for MedTech Week to help promote what you </a:t>
              </a:r>
              <a:r>
                <a:rPr lang="en-US" sz="2000" dirty="0" smtClean="0">
                  <a:solidFill>
                    <a:schemeClr val="lt1"/>
                  </a:solidFill>
                  <a:latin typeface="Century Gothic" panose="020B0502020202020204" pitchFamily="34" charset="0"/>
                </a:rPr>
                <a:t>do</a:t>
              </a:r>
              <a:r>
                <a:rPr lang="en-IE" sz="2000" dirty="0" smtClean="0">
                  <a:solidFill>
                    <a:schemeClr val="lt1"/>
                  </a:solidFill>
                  <a:latin typeface="Century Gothic" panose="020B0502020202020204" pitchFamily="34" charset="0"/>
                </a:rPr>
                <a:t>.</a:t>
              </a:r>
              <a:endParaRPr lang="en-IE" sz="2000" dirty="0">
                <a:solidFill>
                  <a:schemeClr val="lt1"/>
                </a:solidFill>
                <a:latin typeface="Century Gothic" panose="020B0502020202020204" pitchFamily="34" charset="0"/>
              </a:endParaRPr>
            </a:p>
          </p:txBody>
        </p:sp>
      </p:grpSp>
    </p:spTree>
    <p:extLst>
      <p:ext uri="{BB962C8B-B14F-4D97-AF65-F5344CB8AC3E}">
        <p14:creationId xmlns:p14="http://schemas.microsoft.com/office/powerpoint/2010/main" val="40247343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32095" t="22737" r="34856" b="5371"/>
          <a:stretch/>
        </p:blipFill>
        <p:spPr>
          <a:xfrm>
            <a:off x="2445791" y="3024286"/>
            <a:ext cx="1963271" cy="2136500"/>
          </a:xfrm>
          <a:prstGeom prst="rect">
            <a:avLst/>
          </a:prstGeom>
        </p:spPr>
        <p:style>
          <a:lnRef idx="2">
            <a:schemeClr val="accent1"/>
          </a:lnRef>
          <a:fillRef idx="1">
            <a:schemeClr val="lt1"/>
          </a:fillRef>
          <a:effectRef idx="0">
            <a:schemeClr val="accent1"/>
          </a:effectRef>
          <a:fontRef idx="minor">
            <a:schemeClr val="dk1"/>
          </a:fontRef>
        </p:style>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2998" r="29146" b="34442"/>
          <a:stretch/>
        </p:blipFill>
        <p:spPr bwMode="auto">
          <a:xfrm>
            <a:off x="266277" y="3025194"/>
            <a:ext cx="1890183" cy="2135591"/>
          </a:xfrm>
          <a:prstGeom prst="rect">
            <a:avLst/>
          </a:prstGeom>
          <a:ln>
            <a:headEnd/>
            <a:tailEnd/>
          </a:ln>
        </p:spPr>
        <p:style>
          <a:lnRef idx="2">
            <a:schemeClr val="accent1"/>
          </a:lnRef>
          <a:fillRef idx="1">
            <a:schemeClr val="lt1"/>
          </a:fillRef>
          <a:effectRef idx="0">
            <a:schemeClr val="accent1"/>
          </a:effectRef>
          <a:fontRef idx="minor">
            <a:schemeClr val="dk1"/>
          </a:fontRef>
        </p:style>
      </p:pic>
      <p:pic>
        <p:nvPicPr>
          <p:cNvPr id="1029"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5395" r="64819"/>
          <a:stretch/>
        </p:blipFill>
        <p:spPr bwMode="auto">
          <a:xfrm>
            <a:off x="4683116" y="3024285"/>
            <a:ext cx="1911129" cy="2139696"/>
          </a:xfrm>
          <a:prstGeom prst="rect">
            <a:avLst/>
          </a:prstGeom>
          <a:ln>
            <a:headEnd/>
            <a:tailEnd/>
          </a:ln>
        </p:spPr>
        <p:style>
          <a:lnRef idx="2">
            <a:schemeClr val="accent1"/>
          </a:lnRef>
          <a:fillRef idx="1">
            <a:schemeClr val="lt1"/>
          </a:fillRef>
          <a:effectRef idx="0">
            <a:schemeClr val="accent1"/>
          </a:effectRef>
          <a:fontRef idx="minor">
            <a:schemeClr val="dk1"/>
          </a:fontRef>
        </p:style>
      </p:pic>
      <p:grpSp>
        <p:nvGrpSpPr>
          <p:cNvPr id="19" name="Group 18"/>
          <p:cNvGrpSpPr/>
          <p:nvPr/>
        </p:nvGrpSpPr>
        <p:grpSpPr>
          <a:xfrm>
            <a:off x="229734" y="3024285"/>
            <a:ext cx="1963271" cy="2136500"/>
            <a:chOff x="4966082" y="1897309"/>
            <a:chExt cx="6357655" cy="3465149"/>
          </a:xfrm>
          <a:noFill/>
        </p:grpSpPr>
        <p:sp>
          <p:nvSpPr>
            <p:cNvPr id="20" name="Round Same Side Corner Rectangle 19"/>
            <p:cNvSpPr/>
            <p:nvPr/>
          </p:nvSpPr>
          <p:spPr>
            <a:xfrm>
              <a:off x="4966082" y="1897309"/>
              <a:ext cx="6357655" cy="590843"/>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en-IE">
                <a:solidFill>
                  <a:prstClr val="white"/>
                </a:solidFill>
                <a:latin typeface="Century Gothic" panose="020B0502020202020204" pitchFamily="34" charset="0"/>
              </a:endParaRPr>
            </a:p>
          </p:txBody>
        </p:sp>
        <p:sp>
          <p:nvSpPr>
            <p:cNvPr id="21" name="Round Same Side Corner Rectangle 20"/>
            <p:cNvSpPr/>
            <p:nvPr/>
          </p:nvSpPr>
          <p:spPr>
            <a:xfrm flipV="1">
              <a:off x="4966082" y="4768668"/>
              <a:ext cx="6357655" cy="59379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en-IE">
                <a:solidFill>
                  <a:prstClr val="white"/>
                </a:solidFill>
                <a:latin typeface="Century Gothic" panose="020B0502020202020204" pitchFamily="34" charset="0"/>
              </a:endParaRPr>
            </a:p>
          </p:txBody>
        </p:sp>
      </p:grpSp>
      <p:sp>
        <p:nvSpPr>
          <p:cNvPr id="31" name="Rounded Rectangle 30"/>
          <p:cNvSpPr/>
          <p:nvPr/>
        </p:nvSpPr>
        <p:spPr>
          <a:xfrm>
            <a:off x="266278" y="2348602"/>
            <a:ext cx="1890182" cy="581891"/>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r>
              <a:rPr lang="en-IE" sz="2000" b="1" dirty="0" smtClean="0">
                <a:solidFill>
                  <a:prstClr val="white"/>
                </a:solidFill>
                <a:latin typeface="Century Gothic" panose="020B0502020202020204" pitchFamily="34" charset="0"/>
              </a:rPr>
              <a:t>General Public</a:t>
            </a:r>
            <a:endParaRPr lang="en-IE" sz="1600" dirty="0">
              <a:solidFill>
                <a:prstClr val="white"/>
              </a:solidFill>
              <a:latin typeface="Century Gothic" panose="020B0502020202020204" pitchFamily="34" charset="0"/>
            </a:endParaRPr>
          </a:p>
        </p:txBody>
      </p:sp>
      <p:sp>
        <p:nvSpPr>
          <p:cNvPr id="32" name="Rounded Rectangle 31"/>
          <p:cNvSpPr/>
          <p:nvPr/>
        </p:nvSpPr>
        <p:spPr>
          <a:xfrm>
            <a:off x="4661850" y="2367229"/>
            <a:ext cx="1963271" cy="581891"/>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t>Patients &amp; Patient Advocates </a:t>
            </a:r>
            <a:endParaRPr lang="en-IE" b="1" dirty="0">
              <a:solidFill>
                <a:prstClr val="white"/>
              </a:solidFill>
              <a:latin typeface="Century Gothic" panose="020B0502020202020204" pitchFamily="34" charset="0"/>
            </a:endParaRPr>
          </a:p>
        </p:txBody>
      </p:sp>
      <p:sp>
        <p:nvSpPr>
          <p:cNvPr id="33" name="Rounded Rectangle 32"/>
          <p:cNvSpPr/>
          <p:nvPr/>
        </p:nvSpPr>
        <p:spPr>
          <a:xfrm>
            <a:off x="2518881" y="2367230"/>
            <a:ext cx="1890182" cy="581891"/>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r>
              <a:rPr lang="en-IE" sz="2000" b="1" dirty="0" smtClean="0">
                <a:solidFill>
                  <a:prstClr val="white"/>
                </a:solidFill>
                <a:latin typeface="Century Gothic" panose="020B0502020202020204" pitchFamily="34" charset="0"/>
              </a:rPr>
              <a:t>Policymakers</a:t>
            </a:r>
            <a:endParaRPr lang="en-IE" sz="1600" dirty="0">
              <a:solidFill>
                <a:prstClr val="white"/>
              </a:solidFill>
              <a:latin typeface="Century Gothic" panose="020B0502020202020204" pitchFamily="34" charset="0"/>
            </a:endParaRPr>
          </a:p>
        </p:txBody>
      </p:sp>
      <p:sp>
        <p:nvSpPr>
          <p:cNvPr id="35" name="Rounded Rectangle 34"/>
          <p:cNvSpPr/>
          <p:nvPr/>
        </p:nvSpPr>
        <p:spPr>
          <a:xfrm>
            <a:off x="6890746" y="2364716"/>
            <a:ext cx="1890182" cy="581891"/>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r>
              <a:rPr lang="en-IE" sz="2000" b="1" dirty="0" smtClean="0">
                <a:solidFill>
                  <a:prstClr val="white"/>
                </a:solidFill>
                <a:latin typeface="Century Gothic" panose="020B0502020202020204" pitchFamily="34" charset="0"/>
              </a:rPr>
              <a:t>Press</a:t>
            </a:r>
            <a:endParaRPr lang="en-IE" sz="2400" b="1" dirty="0">
              <a:solidFill>
                <a:prstClr val="white"/>
              </a:solidFill>
              <a:latin typeface="Century Gothic" panose="020B0502020202020204" pitchFamily="34" charset="0"/>
            </a:endParaRPr>
          </a:p>
        </p:txBody>
      </p:sp>
      <p:sp>
        <p:nvSpPr>
          <p:cNvPr id="36" name="Rectangle 35"/>
          <p:cNvSpPr/>
          <p:nvPr/>
        </p:nvSpPr>
        <p:spPr>
          <a:xfrm>
            <a:off x="6930444" y="3511680"/>
            <a:ext cx="1858202" cy="1200329"/>
          </a:xfrm>
          <a:prstGeom prst="rect">
            <a:avLst/>
          </a:prstGeom>
        </p:spPr>
        <p:txBody>
          <a:bodyPr wrap="none">
            <a:spAutoFit/>
          </a:bodyPr>
          <a:lstStyle/>
          <a:p>
            <a:pPr algn="ctr" defTabSz="914400" eaLnBrk="0" fontAlgn="base" hangingPunct="0">
              <a:spcBef>
                <a:spcPct val="0"/>
              </a:spcBef>
              <a:spcAft>
                <a:spcPct val="0"/>
              </a:spcAft>
            </a:pPr>
            <a:r>
              <a:rPr lang="en-IE" sz="2400" b="1" dirty="0" smtClean="0">
                <a:solidFill>
                  <a:prstClr val="white"/>
                </a:solidFill>
                <a:latin typeface="Century Gothic" panose="020B0502020202020204" pitchFamily="34" charset="0"/>
              </a:rPr>
              <a:t>Your </a:t>
            </a:r>
          </a:p>
          <a:p>
            <a:pPr algn="ctr" defTabSz="914400" eaLnBrk="0" fontAlgn="base" hangingPunct="0">
              <a:spcBef>
                <a:spcPct val="0"/>
              </a:spcBef>
              <a:spcAft>
                <a:spcPct val="0"/>
              </a:spcAft>
            </a:pPr>
            <a:r>
              <a:rPr lang="en-IE" sz="2400" b="1" dirty="0" smtClean="0">
                <a:solidFill>
                  <a:prstClr val="white"/>
                </a:solidFill>
                <a:latin typeface="Century Gothic" panose="020B0502020202020204" pitchFamily="34" charset="0"/>
              </a:rPr>
              <a:t>company’s</a:t>
            </a:r>
            <a:endParaRPr lang="en-IE" sz="2400" b="1" dirty="0">
              <a:solidFill>
                <a:prstClr val="white"/>
              </a:solidFill>
              <a:latin typeface="Century Gothic" panose="020B0502020202020204" pitchFamily="34" charset="0"/>
            </a:endParaRPr>
          </a:p>
          <a:p>
            <a:pPr algn="ctr" defTabSz="914400" eaLnBrk="0" fontAlgn="base" hangingPunct="0">
              <a:spcBef>
                <a:spcPct val="0"/>
              </a:spcBef>
              <a:spcAft>
                <a:spcPct val="0"/>
              </a:spcAft>
            </a:pPr>
            <a:r>
              <a:rPr lang="en-IE" sz="2400" b="1" dirty="0" smtClean="0">
                <a:solidFill>
                  <a:prstClr val="white"/>
                </a:solidFill>
                <a:latin typeface="Century Gothic" panose="020B0502020202020204" pitchFamily="34" charset="0"/>
              </a:rPr>
              <a:t>value </a:t>
            </a:r>
          </a:p>
        </p:txBody>
      </p:sp>
      <p:grpSp>
        <p:nvGrpSpPr>
          <p:cNvPr id="37" name="Group 36"/>
          <p:cNvGrpSpPr/>
          <p:nvPr/>
        </p:nvGrpSpPr>
        <p:grpSpPr>
          <a:xfrm>
            <a:off x="6835679" y="3079391"/>
            <a:ext cx="1963271" cy="2136500"/>
            <a:chOff x="4966081" y="1897309"/>
            <a:chExt cx="6357656" cy="3465149"/>
          </a:xfrm>
          <a:solidFill>
            <a:srgbClr val="0084A8"/>
          </a:solidFill>
        </p:grpSpPr>
        <p:sp>
          <p:nvSpPr>
            <p:cNvPr id="38" name="Round Same Side Corner Rectangle 37"/>
            <p:cNvSpPr/>
            <p:nvPr/>
          </p:nvSpPr>
          <p:spPr>
            <a:xfrm>
              <a:off x="4966082" y="1897309"/>
              <a:ext cx="6357655" cy="590843"/>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en-IE">
                <a:solidFill>
                  <a:prstClr val="white"/>
                </a:solidFill>
                <a:latin typeface="Century Gothic" panose="020B0502020202020204" pitchFamily="34" charset="0"/>
              </a:endParaRPr>
            </a:p>
          </p:txBody>
        </p:sp>
        <p:sp>
          <p:nvSpPr>
            <p:cNvPr id="39" name="Round Same Side Corner Rectangle 38"/>
            <p:cNvSpPr/>
            <p:nvPr/>
          </p:nvSpPr>
          <p:spPr>
            <a:xfrm flipV="1">
              <a:off x="4966082" y="4768668"/>
              <a:ext cx="6357655" cy="59379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en-IE">
                <a:solidFill>
                  <a:prstClr val="white"/>
                </a:solidFill>
                <a:latin typeface="Century Gothic" panose="020B0502020202020204" pitchFamily="34" charset="0"/>
              </a:endParaRPr>
            </a:p>
          </p:txBody>
        </p:sp>
        <p:sp>
          <p:nvSpPr>
            <p:cNvPr id="40" name="Rectangle 39"/>
            <p:cNvSpPr/>
            <p:nvPr/>
          </p:nvSpPr>
          <p:spPr>
            <a:xfrm>
              <a:off x="4966081" y="2488152"/>
              <a:ext cx="6357655" cy="2280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r>
                <a:rPr lang="en-IE" sz="2400" b="1" dirty="0" smtClean="0">
                  <a:solidFill>
                    <a:prstClr val="white"/>
                  </a:solidFill>
                  <a:latin typeface="Century Gothic" panose="020B0502020202020204" pitchFamily="34" charset="0"/>
                </a:rPr>
                <a:t>How your company transforms lives</a:t>
              </a:r>
              <a:endParaRPr lang="en-IE" sz="2400" b="1" dirty="0">
                <a:solidFill>
                  <a:prstClr val="white"/>
                </a:solidFill>
                <a:latin typeface="Century Gothic" panose="020B0502020202020204" pitchFamily="34" charset="0"/>
              </a:endParaRPr>
            </a:p>
          </p:txBody>
        </p:sp>
      </p:gr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37823" t="12312" r="16895" b="11707"/>
          <a:stretch/>
        </p:blipFill>
        <p:spPr>
          <a:xfrm>
            <a:off x="6835679" y="3025195"/>
            <a:ext cx="1963271" cy="2190696"/>
          </a:xfrm>
          <a:prstGeom prst="rect">
            <a:avLst/>
          </a:prstGeom>
        </p:spPr>
        <p:style>
          <a:lnRef idx="2">
            <a:schemeClr val="accent1"/>
          </a:lnRef>
          <a:fillRef idx="1">
            <a:schemeClr val="lt1"/>
          </a:fillRef>
          <a:effectRef idx="0">
            <a:schemeClr val="accent1"/>
          </a:effectRef>
          <a:fontRef idx="minor">
            <a:schemeClr val="dk1"/>
          </a:fontRef>
        </p:style>
      </p:pic>
      <p:sp>
        <p:nvSpPr>
          <p:cNvPr id="27" name="Rectangle 3"/>
          <p:cNvSpPr txBox="1">
            <a:spLocks noChangeArrowheads="1"/>
          </p:cNvSpPr>
          <p:nvPr/>
        </p:nvSpPr>
        <p:spPr bwMode="auto">
          <a:xfrm>
            <a:off x="0" y="759653"/>
            <a:ext cx="9144000" cy="867930"/>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2800" b="1" dirty="0" smtClean="0">
                <a:solidFill>
                  <a:srgbClr val="31859C"/>
                </a:solidFill>
                <a:latin typeface="Century Gothic" pitchFamily="34" charset="0"/>
              </a:rPr>
              <a:t>Communicating how </a:t>
            </a:r>
            <a:r>
              <a:rPr lang="en-US" sz="2800" b="1" dirty="0" err="1" smtClean="0">
                <a:solidFill>
                  <a:srgbClr val="31859C"/>
                </a:solidFill>
                <a:latin typeface="Century Gothic" pitchFamily="34" charset="0"/>
              </a:rPr>
              <a:t>medtech</a:t>
            </a:r>
            <a:r>
              <a:rPr lang="en-US" sz="2800" b="1" dirty="0" smtClean="0">
                <a:solidFill>
                  <a:srgbClr val="31859C"/>
                </a:solidFill>
                <a:latin typeface="Century Gothic" pitchFamily="34" charset="0"/>
              </a:rPr>
              <a:t> “saves lives and improves health” to key audiences</a:t>
            </a:r>
          </a:p>
        </p:txBody>
      </p:sp>
      <p:cxnSp>
        <p:nvCxnSpPr>
          <p:cNvPr id="28" name="Straight Connector 27"/>
          <p:cNvCxnSpPr/>
          <p:nvPr/>
        </p:nvCxnSpPr>
        <p:spPr>
          <a:xfrm>
            <a:off x="3065690" y="1765435"/>
            <a:ext cx="3012621" cy="0"/>
          </a:xfrm>
          <a:prstGeom prst="line">
            <a:avLst/>
          </a:prstGeom>
          <a:ln w="38100">
            <a:solidFill>
              <a:srgbClr val="31859C"/>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065690" y="620663"/>
            <a:ext cx="3012621" cy="0"/>
          </a:xfrm>
          <a:prstGeom prst="line">
            <a:avLst/>
          </a:prstGeom>
          <a:ln w="38100">
            <a:solidFill>
              <a:srgbClr val="31859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15513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3164"/>
            <a:ext cx="9144000" cy="64964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sz="1350" dirty="0"/>
          </a:p>
        </p:txBody>
      </p:sp>
      <p:sp>
        <p:nvSpPr>
          <p:cNvPr id="8" name="Rectangle 3"/>
          <p:cNvSpPr txBox="1">
            <a:spLocks noChangeArrowheads="1"/>
          </p:cNvSpPr>
          <p:nvPr/>
        </p:nvSpPr>
        <p:spPr bwMode="auto">
          <a:xfrm>
            <a:off x="1223159" y="1761575"/>
            <a:ext cx="6697683" cy="1214179"/>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4050" b="1" dirty="0" smtClean="0">
                <a:solidFill>
                  <a:schemeClr val="bg1"/>
                </a:solidFill>
                <a:latin typeface="Century Gothic" pitchFamily="34" charset="0"/>
              </a:rPr>
              <a:t>Why engage in MedTech Week 2017?</a:t>
            </a:r>
          </a:p>
        </p:txBody>
      </p:sp>
      <p:cxnSp>
        <p:nvCxnSpPr>
          <p:cNvPr id="10" name="Straight Connector 9"/>
          <p:cNvCxnSpPr/>
          <p:nvPr/>
        </p:nvCxnSpPr>
        <p:spPr>
          <a:xfrm>
            <a:off x="3065690" y="3309657"/>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65690" y="1459112"/>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3"/>
          <p:cNvSpPr txBox="1">
            <a:spLocks noChangeArrowheads="1"/>
          </p:cNvSpPr>
          <p:nvPr/>
        </p:nvSpPr>
        <p:spPr bwMode="auto">
          <a:xfrm>
            <a:off x="1223159" y="3775420"/>
            <a:ext cx="6697683" cy="867930"/>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2800" b="1" dirty="0" smtClean="0">
                <a:solidFill>
                  <a:srgbClr val="FFFFFF"/>
                </a:solidFill>
                <a:latin typeface="Century Gothic" pitchFamily="34" charset="0"/>
              </a:rPr>
              <a:t>It’s a great way of promoting what you do </a:t>
            </a:r>
            <a:r>
              <a:rPr lang="en-US" sz="2800" b="1" dirty="0">
                <a:solidFill>
                  <a:srgbClr val="FFFFFF"/>
                </a:solidFill>
                <a:latin typeface="Century Gothic" pitchFamily="34" charset="0"/>
              </a:rPr>
              <a:t>e</a:t>
            </a:r>
            <a:r>
              <a:rPr lang="en-US" sz="2800" b="1" dirty="0" smtClean="0">
                <a:solidFill>
                  <a:srgbClr val="FFFFFF"/>
                </a:solidFill>
                <a:latin typeface="Century Gothic" pitchFamily="34" charset="0"/>
              </a:rPr>
              <a:t>very day</a:t>
            </a:r>
            <a:endParaRPr lang="en-US" sz="2800" b="1" dirty="0">
              <a:solidFill>
                <a:srgbClr val="02315F"/>
              </a:solidFill>
              <a:latin typeface="Century Gothic" pitchFamily="34" charset="0"/>
            </a:endParaRPr>
          </a:p>
        </p:txBody>
      </p:sp>
    </p:spTree>
    <p:extLst>
      <p:ext uri="{BB962C8B-B14F-4D97-AF65-F5344CB8AC3E}">
        <p14:creationId xmlns:p14="http://schemas.microsoft.com/office/powerpoint/2010/main" val="2875519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9083" y="187866"/>
            <a:ext cx="7995520" cy="505470"/>
          </a:xfrm>
        </p:spPr>
        <p:txBody>
          <a:bodyPr/>
          <a:lstStyle/>
          <a:p>
            <a:pPr>
              <a:spcBef>
                <a:spcPts val="1000"/>
              </a:spcBef>
            </a:pPr>
            <a:r>
              <a:rPr lang="en-US" b="1" dirty="0">
                <a:latin typeface="Century Gothic" panose="020B0502020202020204" pitchFamily="34" charset="0"/>
                <a:ea typeface="+mn-ea"/>
              </a:rPr>
              <a:t>Benefits from engaging in the MedTech Week</a:t>
            </a:r>
          </a:p>
        </p:txBody>
      </p:sp>
      <p:sp>
        <p:nvSpPr>
          <p:cNvPr id="8" name="Oval 7"/>
          <p:cNvSpPr>
            <a:spLocks noChangeAspect="1"/>
          </p:cNvSpPr>
          <p:nvPr/>
        </p:nvSpPr>
        <p:spPr>
          <a:xfrm>
            <a:off x="66054" y="1754054"/>
            <a:ext cx="4256564" cy="4257363"/>
          </a:xfrm>
          <a:prstGeom prst="ellipse">
            <a:avLst/>
          </a:prstGeom>
          <a:solidFill>
            <a:srgbClr val="7030A0"/>
          </a:solidFill>
          <a:ln w="76200">
            <a:solidFill>
              <a:schemeClr val="bg1"/>
            </a:solidFill>
          </a:ln>
          <a:effectLst/>
        </p:spPr>
        <p:style>
          <a:lnRef idx="1">
            <a:schemeClr val="accent1"/>
          </a:lnRef>
          <a:fillRef idx="3">
            <a:schemeClr val="accent1"/>
          </a:fillRef>
          <a:effectRef idx="2">
            <a:schemeClr val="accent1"/>
          </a:effectRef>
          <a:fontRef idx="minor">
            <a:schemeClr val="lt1"/>
          </a:fontRef>
        </p:style>
        <p:txBody>
          <a:bodyPr lIns="80147" tIns="40074" rIns="80147" bIns="40074" rtlCol="0" anchor="ctr"/>
          <a:lstStyle/>
          <a:p>
            <a:pPr algn="ctr"/>
            <a:endParaRPr lang="en-US">
              <a:solidFill>
                <a:srgbClr val="FF6600"/>
              </a:solidFill>
            </a:endParaRPr>
          </a:p>
        </p:txBody>
      </p:sp>
      <p:sp>
        <p:nvSpPr>
          <p:cNvPr id="9" name="Oval 8"/>
          <p:cNvSpPr>
            <a:spLocks noChangeAspect="1"/>
          </p:cNvSpPr>
          <p:nvPr/>
        </p:nvSpPr>
        <p:spPr>
          <a:xfrm>
            <a:off x="645818" y="2304650"/>
            <a:ext cx="3142481" cy="3143071"/>
          </a:xfrm>
          <a:prstGeom prst="ellipse">
            <a:avLst/>
          </a:prstGeom>
          <a:solidFill>
            <a:srgbClr val="0084A8"/>
          </a:solidFill>
          <a:ln w="76200">
            <a:solidFill>
              <a:schemeClr val="bg1"/>
            </a:solidFill>
          </a:ln>
          <a:effectLst/>
        </p:spPr>
        <p:style>
          <a:lnRef idx="1">
            <a:schemeClr val="accent1"/>
          </a:lnRef>
          <a:fillRef idx="3">
            <a:schemeClr val="accent1"/>
          </a:fillRef>
          <a:effectRef idx="2">
            <a:schemeClr val="accent1"/>
          </a:effectRef>
          <a:fontRef idx="minor">
            <a:schemeClr val="lt1"/>
          </a:fontRef>
        </p:style>
        <p:txBody>
          <a:bodyPr lIns="80147" tIns="40074" rIns="80147" bIns="40074" rtlCol="0" anchor="ctr"/>
          <a:lstStyle/>
          <a:p>
            <a:pPr algn="ctr"/>
            <a:endParaRPr lang="en-US">
              <a:solidFill>
                <a:srgbClr val="FF6600"/>
              </a:solidFill>
            </a:endParaRPr>
          </a:p>
        </p:txBody>
      </p:sp>
      <p:sp>
        <p:nvSpPr>
          <p:cNvPr id="10" name="Oval 9"/>
          <p:cNvSpPr>
            <a:spLocks noChangeAspect="1"/>
          </p:cNvSpPr>
          <p:nvPr/>
        </p:nvSpPr>
        <p:spPr>
          <a:xfrm>
            <a:off x="1052122" y="2750573"/>
            <a:ext cx="2249218" cy="2249649"/>
          </a:xfrm>
          <a:prstGeom prst="ellipse">
            <a:avLst/>
          </a:prstGeom>
          <a:solidFill>
            <a:srgbClr val="2D0066"/>
          </a:solidFill>
          <a:ln w="76200">
            <a:solidFill>
              <a:schemeClr val="bg1"/>
            </a:solidFill>
          </a:ln>
          <a:effectLst/>
        </p:spPr>
        <p:style>
          <a:lnRef idx="1">
            <a:schemeClr val="accent1"/>
          </a:lnRef>
          <a:fillRef idx="3">
            <a:schemeClr val="accent1"/>
          </a:fillRef>
          <a:effectRef idx="2">
            <a:schemeClr val="accent1"/>
          </a:effectRef>
          <a:fontRef idx="minor">
            <a:schemeClr val="lt1"/>
          </a:fontRef>
        </p:style>
        <p:txBody>
          <a:bodyPr lIns="80147" tIns="40074" rIns="80147" bIns="40074" rtlCol="0" anchor="ctr"/>
          <a:lstStyle/>
          <a:p>
            <a:pPr algn="ctr"/>
            <a:endParaRPr lang="en-US">
              <a:solidFill>
                <a:srgbClr val="FF6600"/>
              </a:solidFill>
            </a:endParaRPr>
          </a:p>
        </p:txBody>
      </p:sp>
      <p:sp>
        <p:nvSpPr>
          <p:cNvPr id="11" name="Rectangle 10"/>
          <p:cNvSpPr/>
          <p:nvPr/>
        </p:nvSpPr>
        <p:spPr>
          <a:xfrm>
            <a:off x="868811" y="3273892"/>
            <a:ext cx="2630704" cy="1200329"/>
          </a:xfrm>
          <a:prstGeom prst="rect">
            <a:avLst/>
          </a:prstGeom>
          <a:noFill/>
        </p:spPr>
        <p:txBody>
          <a:bodyPr wrap="square">
            <a:spAutoFit/>
          </a:bodyPr>
          <a:lstStyle/>
          <a:p>
            <a:pPr algn="ctr"/>
            <a:r>
              <a:rPr lang="en-IE" b="1" dirty="0" smtClean="0">
                <a:solidFill>
                  <a:schemeClr val="bg1"/>
                </a:solidFill>
                <a:latin typeface="Century Gothic" panose="020B0502020202020204" pitchFamily="34" charset="0"/>
              </a:rPr>
              <a:t>Communicating</a:t>
            </a:r>
          </a:p>
          <a:p>
            <a:pPr algn="ctr"/>
            <a:r>
              <a:rPr lang="en-IE" b="1" dirty="0" smtClean="0">
                <a:solidFill>
                  <a:schemeClr val="bg1"/>
                </a:solidFill>
                <a:latin typeface="Century Gothic" panose="020B0502020202020204" pitchFamily="34" charset="0"/>
              </a:rPr>
              <a:t>the value of our industry together</a:t>
            </a:r>
          </a:p>
          <a:p>
            <a:pPr algn="ctr"/>
            <a:endParaRPr lang="en-IE" b="1" dirty="0" smtClean="0">
              <a:solidFill>
                <a:schemeClr val="bg1"/>
              </a:solidFill>
              <a:latin typeface="Century Gothic" panose="020B0502020202020204" pitchFamily="34" charset="0"/>
            </a:endParaRPr>
          </a:p>
        </p:txBody>
      </p:sp>
      <p:grpSp>
        <p:nvGrpSpPr>
          <p:cNvPr id="12" name="Group 11"/>
          <p:cNvGrpSpPr/>
          <p:nvPr/>
        </p:nvGrpSpPr>
        <p:grpSpPr>
          <a:xfrm>
            <a:off x="4287668" y="1109383"/>
            <a:ext cx="4773205" cy="1800071"/>
            <a:chOff x="5533857" y="1339968"/>
            <a:chExt cx="6348954" cy="1320296"/>
          </a:xfrm>
        </p:grpSpPr>
        <p:sp>
          <p:nvSpPr>
            <p:cNvPr id="14" name="Rounded Rectangle 13"/>
            <p:cNvSpPr/>
            <p:nvPr/>
          </p:nvSpPr>
          <p:spPr>
            <a:xfrm>
              <a:off x="5660096" y="1841170"/>
              <a:ext cx="5911049" cy="201205"/>
            </a:xfrm>
            <a:prstGeom prst="roundRect">
              <a:avLst/>
            </a:prstGeom>
            <a:solidFill>
              <a:srgbClr val="2D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1400" dirty="0">
                <a:latin typeface="Century Gothic" panose="020B0502020202020204" pitchFamily="34" charset="0"/>
              </a:endParaRPr>
            </a:p>
          </p:txBody>
        </p:sp>
        <p:sp>
          <p:nvSpPr>
            <p:cNvPr id="15" name="Rectangle 14"/>
            <p:cNvSpPr/>
            <p:nvPr/>
          </p:nvSpPr>
          <p:spPr>
            <a:xfrm>
              <a:off x="5533857" y="1339968"/>
              <a:ext cx="6348954" cy="369332"/>
            </a:xfrm>
            <a:prstGeom prst="rect">
              <a:avLst/>
            </a:prstGeom>
            <a:noFill/>
          </p:spPr>
          <p:txBody>
            <a:bodyPr wrap="square">
              <a:spAutoFit/>
            </a:bodyPr>
            <a:lstStyle/>
            <a:p>
              <a:pPr algn="ctr"/>
              <a:r>
                <a:rPr lang="en-US" b="1" dirty="0">
                  <a:solidFill>
                    <a:srgbClr val="2D0066"/>
                  </a:solidFill>
                  <a:latin typeface="Century Gothic" panose="020B0502020202020204" pitchFamily="34" charset="0"/>
                </a:rPr>
                <a:t>PROMOTE YOUR COMPANY </a:t>
              </a:r>
              <a:r>
                <a:rPr lang="en-US" b="1" dirty="0" smtClean="0">
                  <a:solidFill>
                    <a:srgbClr val="2D0066"/>
                  </a:solidFill>
                  <a:latin typeface="Century Gothic" panose="020B0502020202020204" pitchFamily="34" charset="0"/>
                </a:rPr>
                <a:t>AND THE </a:t>
              </a:r>
              <a:r>
                <a:rPr lang="en-US" b="1" dirty="0">
                  <a:solidFill>
                    <a:srgbClr val="2D0066"/>
                  </a:solidFill>
                  <a:latin typeface="Century Gothic" panose="020B0502020202020204" pitchFamily="34" charset="0"/>
                </a:rPr>
                <a:t>VALUE YOU BRING</a:t>
              </a:r>
              <a:endParaRPr lang="en-IE" dirty="0">
                <a:solidFill>
                  <a:srgbClr val="2D0066"/>
                </a:solidFill>
                <a:latin typeface="Century Gothic" panose="020B0502020202020204" pitchFamily="34" charset="0"/>
              </a:endParaRPr>
            </a:p>
          </p:txBody>
        </p:sp>
        <p:sp>
          <p:nvSpPr>
            <p:cNvPr id="16" name="Rectangle 15"/>
            <p:cNvSpPr/>
            <p:nvPr/>
          </p:nvSpPr>
          <p:spPr>
            <a:xfrm>
              <a:off x="5590997" y="2060100"/>
              <a:ext cx="6165574" cy="600164"/>
            </a:xfrm>
            <a:prstGeom prst="rect">
              <a:avLst/>
            </a:prstGeom>
            <a:noFill/>
          </p:spPr>
          <p:txBody>
            <a:bodyPr wrap="square">
              <a:spAutoFit/>
            </a:bodyPr>
            <a:lstStyle/>
            <a:p>
              <a:r>
                <a:rPr lang="en-US" sz="1100" b="1" dirty="0">
                  <a:solidFill>
                    <a:srgbClr val="02315F"/>
                  </a:solidFill>
                  <a:latin typeface="Century Gothic" panose="020B0502020202020204" pitchFamily="34" charset="0"/>
                </a:rPr>
                <a:t>Enhance the visibility of your company and the value you bring to healthcare professionals (HCPs), patient groups, policymakers and the wider </a:t>
              </a:r>
              <a:r>
                <a:rPr lang="en-US" sz="1100" b="1" dirty="0" smtClean="0">
                  <a:solidFill>
                    <a:srgbClr val="02315F"/>
                  </a:solidFill>
                  <a:latin typeface="Century Gothic" panose="020B0502020202020204" pitchFamily="34" charset="0"/>
                </a:rPr>
                <a:t>public. </a:t>
              </a:r>
              <a:br>
                <a:rPr lang="en-US" sz="1100" b="1" dirty="0" smtClean="0">
                  <a:solidFill>
                    <a:srgbClr val="02315F"/>
                  </a:solidFill>
                  <a:latin typeface="Century Gothic" panose="020B0502020202020204" pitchFamily="34" charset="0"/>
                </a:rPr>
              </a:br>
              <a:r>
                <a:rPr lang="en-US" sz="1100" b="1" dirty="0" smtClean="0">
                  <a:solidFill>
                    <a:srgbClr val="02315F"/>
                  </a:solidFill>
                  <a:latin typeface="Century Gothic" panose="020B0502020202020204" pitchFamily="34" charset="0"/>
                </a:rPr>
                <a:t>Showcase </a:t>
              </a:r>
              <a:r>
                <a:rPr lang="en-US" sz="1100" b="1" dirty="0">
                  <a:solidFill>
                    <a:srgbClr val="02315F"/>
                  </a:solidFill>
                  <a:latin typeface="Century Gothic" panose="020B0502020202020204" pitchFamily="34" charset="0"/>
                </a:rPr>
                <a:t>your company as a great place to work, etc.</a:t>
              </a:r>
              <a:endParaRPr lang="en-IE" sz="1100" dirty="0">
                <a:solidFill>
                  <a:schemeClr val="bg1"/>
                </a:solidFill>
                <a:latin typeface="Century Gothic" panose="020B0502020202020204" pitchFamily="34" charset="0"/>
              </a:endParaRPr>
            </a:p>
          </p:txBody>
        </p:sp>
      </p:grpSp>
      <p:grpSp>
        <p:nvGrpSpPr>
          <p:cNvPr id="17" name="Group 16"/>
          <p:cNvGrpSpPr/>
          <p:nvPr/>
        </p:nvGrpSpPr>
        <p:grpSpPr>
          <a:xfrm>
            <a:off x="4191992" y="3204785"/>
            <a:ext cx="5118264" cy="1124757"/>
            <a:chOff x="5336654" y="1544355"/>
            <a:chExt cx="7020707" cy="1124757"/>
          </a:xfrm>
        </p:grpSpPr>
        <p:sp>
          <p:nvSpPr>
            <p:cNvPr id="19" name="Rounded Rectangle 18"/>
            <p:cNvSpPr/>
            <p:nvPr/>
          </p:nvSpPr>
          <p:spPr>
            <a:xfrm>
              <a:off x="5723468" y="1943929"/>
              <a:ext cx="6096474" cy="271826"/>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1400" dirty="0">
                <a:latin typeface="Century Gothic" panose="020B0502020202020204" pitchFamily="34" charset="0"/>
              </a:endParaRPr>
            </a:p>
          </p:txBody>
        </p:sp>
        <p:sp>
          <p:nvSpPr>
            <p:cNvPr id="20" name="Rectangle 19"/>
            <p:cNvSpPr/>
            <p:nvPr/>
          </p:nvSpPr>
          <p:spPr>
            <a:xfrm>
              <a:off x="5336654" y="1544355"/>
              <a:ext cx="7020707" cy="369332"/>
            </a:xfrm>
            <a:prstGeom prst="rect">
              <a:avLst/>
            </a:prstGeom>
            <a:noFill/>
          </p:spPr>
          <p:txBody>
            <a:bodyPr wrap="square">
              <a:spAutoFit/>
            </a:bodyPr>
            <a:lstStyle/>
            <a:p>
              <a:r>
                <a:rPr lang="en-IE" b="1" dirty="0">
                  <a:solidFill>
                    <a:srgbClr val="7030A0"/>
                  </a:solidFill>
                  <a:latin typeface="Century Gothic" panose="020B0502020202020204" pitchFamily="34" charset="0"/>
                </a:rPr>
                <a:t>NURTURE YOUR COMMUNITY RELATIONSHIPS</a:t>
              </a:r>
              <a:endParaRPr lang="en-IE" dirty="0">
                <a:solidFill>
                  <a:srgbClr val="7030A0"/>
                </a:solidFill>
                <a:latin typeface="Century Gothic" panose="020B0502020202020204" pitchFamily="34" charset="0"/>
              </a:endParaRPr>
            </a:p>
          </p:txBody>
        </p:sp>
        <p:sp>
          <p:nvSpPr>
            <p:cNvPr id="21" name="Rectangle 20"/>
            <p:cNvSpPr/>
            <p:nvPr/>
          </p:nvSpPr>
          <p:spPr>
            <a:xfrm>
              <a:off x="5590997" y="2238225"/>
              <a:ext cx="6165575" cy="430887"/>
            </a:xfrm>
            <a:prstGeom prst="rect">
              <a:avLst/>
            </a:prstGeom>
            <a:noFill/>
          </p:spPr>
          <p:txBody>
            <a:bodyPr wrap="square">
              <a:spAutoFit/>
            </a:bodyPr>
            <a:lstStyle/>
            <a:p>
              <a:r>
                <a:rPr lang="en-US" sz="1100" b="1" dirty="0">
                  <a:solidFill>
                    <a:srgbClr val="7030A0"/>
                  </a:solidFill>
                  <a:latin typeface="Century Gothic" panose="020B0502020202020204" pitchFamily="34" charset="0"/>
                </a:rPr>
                <a:t>Strengthen your existing relationships with national </a:t>
              </a:r>
              <a:r>
                <a:rPr lang="en-US" sz="1100" b="1" dirty="0" smtClean="0">
                  <a:solidFill>
                    <a:srgbClr val="7030A0"/>
                  </a:solidFill>
                  <a:latin typeface="Century Gothic" panose="020B0502020202020204" pitchFamily="34" charset="0"/>
                </a:rPr>
                <a:t>associations and </a:t>
              </a:r>
              <a:r>
                <a:rPr lang="en-US" sz="1100" b="1" dirty="0">
                  <a:solidFill>
                    <a:srgbClr val="7030A0"/>
                  </a:solidFill>
                  <a:latin typeface="Century Gothic" panose="020B0502020202020204" pitchFamily="34" charset="0"/>
                </a:rPr>
                <a:t>key </a:t>
              </a:r>
              <a:r>
                <a:rPr lang="en-US" sz="1100" b="1" dirty="0" smtClean="0">
                  <a:solidFill>
                    <a:srgbClr val="7030A0"/>
                  </a:solidFill>
                  <a:latin typeface="Century Gothic" panose="020B0502020202020204" pitchFamily="34" charset="0"/>
                </a:rPr>
                <a:t>stakeholders, such as, </a:t>
              </a:r>
              <a:r>
                <a:rPr lang="en-US" sz="1100" b="1" dirty="0">
                  <a:solidFill>
                    <a:srgbClr val="7030A0"/>
                  </a:solidFill>
                  <a:latin typeface="Century Gothic" panose="020B0502020202020204" pitchFamily="34" charset="0"/>
                </a:rPr>
                <a:t>patients, HCPs, policymakers, etc.</a:t>
              </a:r>
              <a:endParaRPr lang="en-IE" sz="1100" dirty="0">
                <a:solidFill>
                  <a:srgbClr val="7030A0"/>
                </a:solidFill>
                <a:latin typeface="Century Gothic" panose="020B0502020202020204" pitchFamily="34" charset="0"/>
              </a:endParaRPr>
            </a:p>
          </p:txBody>
        </p:sp>
      </p:grpSp>
      <p:grpSp>
        <p:nvGrpSpPr>
          <p:cNvPr id="22" name="Group 21"/>
          <p:cNvGrpSpPr/>
          <p:nvPr/>
        </p:nvGrpSpPr>
        <p:grpSpPr>
          <a:xfrm>
            <a:off x="4288006" y="4693619"/>
            <a:ext cx="4855994" cy="1114831"/>
            <a:chOff x="5590997" y="1376156"/>
            <a:chExt cx="6321032" cy="1114831"/>
          </a:xfrm>
        </p:grpSpPr>
        <p:sp>
          <p:nvSpPr>
            <p:cNvPr id="23" name="TextBox 22"/>
            <p:cNvSpPr txBox="1"/>
            <p:nvPr/>
          </p:nvSpPr>
          <p:spPr>
            <a:xfrm>
              <a:off x="6301904" y="1841170"/>
              <a:ext cx="2304103" cy="307777"/>
            </a:xfrm>
            <a:prstGeom prst="rect">
              <a:avLst/>
            </a:prstGeom>
            <a:noFill/>
          </p:spPr>
          <p:txBody>
            <a:bodyPr wrap="square" rtlCol="0">
              <a:spAutoFit/>
            </a:bodyPr>
            <a:lstStyle/>
            <a:p>
              <a:r>
                <a:rPr lang="en-IE" sz="1400" b="1" dirty="0" smtClean="0">
                  <a:solidFill>
                    <a:schemeClr val="bg1"/>
                  </a:solidFill>
                  <a:latin typeface="Arial" panose="020B0604020202020204" pitchFamily="34" charset="0"/>
                  <a:cs typeface="Arial" panose="020B0604020202020204" pitchFamily="34" charset="0"/>
                </a:rPr>
                <a:t>YOUNG INDEPENDENTS</a:t>
              </a:r>
              <a:endParaRPr lang="en-IE" sz="1400" b="1" dirty="0">
                <a:ln>
                  <a:solidFill>
                    <a:schemeClr val="tx1"/>
                  </a:solidFill>
                </a:ln>
                <a:solidFill>
                  <a:schemeClr val="bg1"/>
                </a:solidFill>
                <a:latin typeface="Arial" panose="020B0604020202020204" pitchFamily="34" charset="0"/>
                <a:cs typeface="Arial" panose="020B0604020202020204" pitchFamily="34" charset="0"/>
              </a:endParaRPr>
            </a:p>
          </p:txBody>
        </p:sp>
        <p:sp>
          <p:nvSpPr>
            <p:cNvPr id="24" name="Rounded Rectangle 23"/>
            <p:cNvSpPr/>
            <p:nvPr/>
          </p:nvSpPr>
          <p:spPr>
            <a:xfrm>
              <a:off x="5758456" y="1788274"/>
              <a:ext cx="5784720" cy="271826"/>
            </a:xfrm>
            <a:prstGeom prst="roundRect">
              <a:avLst/>
            </a:prstGeom>
            <a:solidFill>
              <a:srgbClr val="0084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1400" dirty="0">
                <a:latin typeface="Century Gothic" panose="020B0502020202020204" pitchFamily="34" charset="0"/>
              </a:endParaRPr>
            </a:p>
          </p:txBody>
        </p:sp>
        <p:sp>
          <p:nvSpPr>
            <p:cNvPr id="25" name="Rectangle 24"/>
            <p:cNvSpPr/>
            <p:nvPr/>
          </p:nvSpPr>
          <p:spPr>
            <a:xfrm>
              <a:off x="5697142" y="1376156"/>
              <a:ext cx="6214887" cy="369332"/>
            </a:xfrm>
            <a:prstGeom prst="rect">
              <a:avLst/>
            </a:prstGeom>
            <a:noFill/>
          </p:spPr>
          <p:txBody>
            <a:bodyPr wrap="square">
              <a:spAutoFit/>
            </a:bodyPr>
            <a:lstStyle/>
            <a:p>
              <a:pPr algn="ctr"/>
              <a:r>
                <a:rPr lang="en-IE" b="1" dirty="0">
                  <a:solidFill>
                    <a:srgbClr val="0084A8"/>
                  </a:solidFill>
                  <a:latin typeface="Century Gothic" panose="020B0502020202020204" pitchFamily="34" charset="0"/>
                </a:rPr>
                <a:t>HIGHLIGHT NATIONAL POLICY ISSUES</a:t>
              </a:r>
              <a:endParaRPr lang="en-IE" dirty="0">
                <a:solidFill>
                  <a:srgbClr val="0084A8"/>
                </a:solidFill>
                <a:latin typeface="Century Gothic" panose="020B0502020202020204" pitchFamily="34" charset="0"/>
              </a:endParaRPr>
            </a:p>
          </p:txBody>
        </p:sp>
        <p:sp>
          <p:nvSpPr>
            <p:cNvPr id="26" name="Rectangle 25"/>
            <p:cNvSpPr/>
            <p:nvPr/>
          </p:nvSpPr>
          <p:spPr>
            <a:xfrm>
              <a:off x="5590997" y="2060100"/>
              <a:ext cx="6165574" cy="430887"/>
            </a:xfrm>
            <a:prstGeom prst="rect">
              <a:avLst/>
            </a:prstGeom>
            <a:noFill/>
          </p:spPr>
          <p:txBody>
            <a:bodyPr wrap="square">
              <a:spAutoFit/>
            </a:bodyPr>
            <a:lstStyle/>
            <a:p>
              <a:r>
                <a:rPr lang="en-US" sz="1100" b="1" dirty="0" smtClean="0">
                  <a:solidFill>
                    <a:srgbClr val="0084A8"/>
                  </a:solidFill>
                  <a:latin typeface="Century Gothic" panose="020B0502020202020204" pitchFamily="34" charset="0"/>
                </a:rPr>
                <a:t>Use </a:t>
              </a:r>
              <a:r>
                <a:rPr lang="en-US" sz="1100" b="1" dirty="0">
                  <a:solidFill>
                    <a:srgbClr val="0084A8"/>
                  </a:solidFill>
                  <a:latin typeface="Century Gothic" panose="020B0502020202020204" pitchFamily="34" charset="0"/>
                </a:rPr>
                <a:t>MedTech Week as a hook to reach out to your policymakers and highlight your policy </a:t>
              </a:r>
              <a:r>
                <a:rPr lang="en-US" sz="1100" b="1" dirty="0" smtClean="0">
                  <a:solidFill>
                    <a:srgbClr val="0084A8"/>
                  </a:solidFill>
                  <a:latin typeface="Century Gothic" panose="020B0502020202020204" pitchFamily="34" charset="0"/>
                </a:rPr>
                <a:t>issues.</a:t>
              </a:r>
              <a:endParaRPr lang="en-IE" sz="1100" dirty="0">
                <a:solidFill>
                  <a:srgbClr val="0084A8"/>
                </a:solidFill>
                <a:latin typeface="Century Gothic" panose="020B0502020202020204" pitchFamily="34" charset="0"/>
              </a:endParaRPr>
            </a:p>
          </p:txBody>
        </p:sp>
      </p:grpSp>
    </p:spTree>
    <p:extLst>
      <p:ext uri="{BB962C8B-B14F-4D97-AF65-F5344CB8AC3E}">
        <p14:creationId xmlns:p14="http://schemas.microsoft.com/office/powerpoint/2010/main" val="1264668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039"/>
            <a:ext cx="9144000" cy="64964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sz="1350" dirty="0"/>
          </a:p>
        </p:txBody>
      </p:sp>
      <p:sp>
        <p:nvSpPr>
          <p:cNvPr id="8" name="Rectangle 3"/>
          <p:cNvSpPr txBox="1">
            <a:spLocks noChangeArrowheads="1"/>
          </p:cNvSpPr>
          <p:nvPr/>
        </p:nvSpPr>
        <p:spPr bwMode="auto">
          <a:xfrm>
            <a:off x="1223159" y="1049075"/>
            <a:ext cx="6697683" cy="653256"/>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4050" b="1" dirty="0" smtClean="0">
                <a:solidFill>
                  <a:schemeClr val="bg1"/>
                </a:solidFill>
                <a:latin typeface="Century Gothic" pitchFamily="34" charset="0"/>
              </a:rPr>
              <a:t>How can you engage?</a:t>
            </a:r>
          </a:p>
        </p:txBody>
      </p:sp>
      <p:cxnSp>
        <p:nvCxnSpPr>
          <p:cNvPr id="10" name="Straight Connector 9"/>
          <p:cNvCxnSpPr/>
          <p:nvPr/>
        </p:nvCxnSpPr>
        <p:spPr>
          <a:xfrm>
            <a:off x="3065690" y="1825282"/>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65690" y="758487"/>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3"/>
          <p:cNvSpPr txBox="1">
            <a:spLocks noChangeArrowheads="1"/>
          </p:cNvSpPr>
          <p:nvPr/>
        </p:nvSpPr>
        <p:spPr bwMode="auto">
          <a:xfrm>
            <a:off x="1223159" y="2481045"/>
            <a:ext cx="6697683" cy="2577116"/>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2800" b="1" dirty="0">
                <a:solidFill>
                  <a:srgbClr val="FFFFFF"/>
                </a:solidFill>
                <a:latin typeface="Century Gothic" pitchFamily="34" charset="0"/>
              </a:rPr>
              <a:t>Any activity, big or small, at local, national or EU level, can make a difference</a:t>
            </a:r>
            <a:r>
              <a:rPr lang="en-US" sz="2800" b="1" dirty="0" smtClean="0">
                <a:solidFill>
                  <a:srgbClr val="FFFFFF"/>
                </a:solidFill>
                <a:latin typeface="Century Gothic" pitchFamily="34" charset="0"/>
              </a:rPr>
              <a:t>.</a:t>
            </a:r>
          </a:p>
          <a:p>
            <a:pPr marL="0" lvl="1" algn="ctr">
              <a:lnSpc>
                <a:spcPct val="90000"/>
              </a:lnSpc>
              <a:spcBef>
                <a:spcPts val="375"/>
              </a:spcBef>
            </a:pPr>
            <a:endParaRPr lang="en-US" sz="2800" b="1" dirty="0">
              <a:solidFill>
                <a:srgbClr val="FFFFFF"/>
              </a:solidFill>
              <a:latin typeface="Century Gothic" pitchFamily="34" charset="0"/>
            </a:endParaRPr>
          </a:p>
          <a:p>
            <a:pPr marL="0" lvl="1" algn="ctr">
              <a:lnSpc>
                <a:spcPct val="90000"/>
              </a:lnSpc>
              <a:spcBef>
                <a:spcPts val="375"/>
              </a:spcBef>
            </a:pPr>
            <a:r>
              <a:rPr lang="en-US" sz="2000" b="1" dirty="0" smtClean="0">
                <a:solidFill>
                  <a:srgbClr val="FFFFFF"/>
                </a:solidFill>
                <a:latin typeface="Century Gothic" pitchFamily="34" charset="0"/>
              </a:rPr>
              <a:t>The aim is not to </a:t>
            </a:r>
            <a:r>
              <a:rPr lang="en-US" sz="2000" b="1" dirty="0">
                <a:solidFill>
                  <a:srgbClr val="FFFFFF"/>
                </a:solidFill>
                <a:latin typeface="Century Gothic" pitchFamily="34" charset="0"/>
              </a:rPr>
              <a:t>increase your workload! If you are already running activities or projects, why not use </a:t>
            </a:r>
            <a:r>
              <a:rPr lang="en-US" sz="2000" b="1" dirty="0" smtClean="0">
                <a:solidFill>
                  <a:srgbClr val="FFFFFF"/>
                </a:solidFill>
                <a:latin typeface="Century Gothic" pitchFamily="34" charset="0"/>
              </a:rPr>
              <a:t>the MedTech </a:t>
            </a:r>
            <a:r>
              <a:rPr lang="en-US" sz="2000" b="1" dirty="0">
                <a:solidFill>
                  <a:srgbClr val="FFFFFF"/>
                </a:solidFill>
                <a:latin typeface="Century Gothic" pitchFamily="34" charset="0"/>
              </a:rPr>
              <a:t>Week to promote them widely?</a:t>
            </a:r>
            <a:endParaRPr lang="en-US" sz="2000" b="1" dirty="0">
              <a:solidFill>
                <a:srgbClr val="02315F"/>
              </a:solidFill>
              <a:latin typeface="Century Gothic" pitchFamily="34" charset="0"/>
            </a:endParaRPr>
          </a:p>
        </p:txBody>
      </p:sp>
    </p:spTree>
    <p:extLst>
      <p:ext uri="{BB962C8B-B14F-4D97-AF65-F5344CB8AC3E}">
        <p14:creationId xmlns:p14="http://schemas.microsoft.com/office/powerpoint/2010/main" val="6941222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Group 78"/>
          <p:cNvGrpSpPr/>
          <p:nvPr/>
        </p:nvGrpSpPr>
        <p:grpSpPr>
          <a:xfrm>
            <a:off x="290605" y="816168"/>
            <a:ext cx="4513407" cy="5543691"/>
            <a:chOff x="4966081" y="1897309"/>
            <a:chExt cx="6357656" cy="3465149"/>
          </a:xfrm>
          <a:solidFill>
            <a:srgbClr val="0084A8"/>
          </a:solidFill>
        </p:grpSpPr>
        <p:sp>
          <p:nvSpPr>
            <p:cNvPr id="80" name="Round Same Side Corner Rectangle 79"/>
            <p:cNvSpPr/>
            <p:nvPr/>
          </p:nvSpPr>
          <p:spPr>
            <a:xfrm>
              <a:off x="4966082" y="1897309"/>
              <a:ext cx="6357655" cy="590843"/>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latin typeface="Century Gothic" panose="020B0502020202020204" pitchFamily="34" charset="0"/>
              </a:endParaRPr>
            </a:p>
          </p:txBody>
        </p:sp>
        <p:sp>
          <p:nvSpPr>
            <p:cNvPr id="81" name="Round Same Side Corner Rectangle 80"/>
            <p:cNvSpPr/>
            <p:nvPr/>
          </p:nvSpPr>
          <p:spPr>
            <a:xfrm flipV="1">
              <a:off x="4966082" y="4768668"/>
              <a:ext cx="6357655" cy="59379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latin typeface="Century Gothic" panose="020B0502020202020204" pitchFamily="34" charset="0"/>
              </a:endParaRPr>
            </a:p>
          </p:txBody>
        </p:sp>
        <p:sp>
          <p:nvSpPr>
            <p:cNvPr id="82" name="Rectangle 81"/>
            <p:cNvSpPr/>
            <p:nvPr/>
          </p:nvSpPr>
          <p:spPr>
            <a:xfrm>
              <a:off x="4966081" y="2488152"/>
              <a:ext cx="6357655" cy="2280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latin typeface="Century Gothic" panose="020B0502020202020204" pitchFamily="34" charset="0"/>
              </a:endParaRPr>
            </a:p>
          </p:txBody>
        </p:sp>
      </p:grpSp>
      <p:sp>
        <p:nvSpPr>
          <p:cNvPr id="56" name="Rectangle 55"/>
          <p:cNvSpPr/>
          <p:nvPr/>
        </p:nvSpPr>
        <p:spPr>
          <a:xfrm>
            <a:off x="0" y="2"/>
            <a:ext cx="12192000" cy="68904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sz="1350" dirty="0"/>
          </a:p>
        </p:txBody>
      </p:sp>
      <p:sp>
        <p:nvSpPr>
          <p:cNvPr id="77" name="Title 1"/>
          <p:cNvSpPr>
            <a:spLocks noGrp="1"/>
          </p:cNvSpPr>
          <p:nvPr>
            <p:ph type="ctrTitle"/>
          </p:nvPr>
        </p:nvSpPr>
        <p:spPr>
          <a:xfrm>
            <a:off x="329083" y="187866"/>
            <a:ext cx="7995520" cy="505470"/>
          </a:xfrm>
        </p:spPr>
        <p:txBody>
          <a:bodyPr/>
          <a:lstStyle/>
          <a:p>
            <a:pPr>
              <a:spcBef>
                <a:spcPts val="1000"/>
              </a:spcBef>
            </a:pPr>
            <a:r>
              <a:rPr lang="en-US" b="1" dirty="0" smtClean="0">
                <a:latin typeface="Century Gothic" panose="020B0502020202020204" pitchFamily="34" charset="0"/>
                <a:ea typeface="+mn-ea"/>
              </a:rPr>
              <a:t>Activities can include</a:t>
            </a:r>
            <a:endParaRPr lang="en-US" b="1" dirty="0">
              <a:latin typeface="Century Gothic" panose="020B0502020202020204" pitchFamily="34" charset="0"/>
              <a:ea typeface="+mn-ea"/>
            </a:endParaRPr>
          </a:p>
        </p:txBody>
      </p:sp>
      <p:sp>
        <p:nvSpPr>
          <p:cNvPr id="28" name="Rectangle 27"/>
          <p:cNvSpPr/>
          <p:nvPr/>
        </p:nvSpPr>
        <p:spPr>
          <a:xfrm>
            <a:off x="329083" y="934824"/>
            <a:ext cx="4572000" cy="5401479"/>
          </a:xfrm>
          <a:prstGeom prst="rect">
            <a:avLst/>
          </a:prstGeom>
        </p:spPr>
        <p:txBody>
          <a:bodyPr>
            <a:spAutoFit/>
          </a:bodyPr>
          <a:lstStyle/>
          <a:p>
            <a:pPr marL="285750" indent="-285750">
              <a:buFont typeface="Arial" panose="020B0604020202020204" pitchFamily="34" charset="0"/>
              <a:buChar char="•"/>
            </a:pPr>
            <a:r>
              <a:rPr lang="en-US" sz="2300" b="1" dirty="0" smtClean="0">
                <a:latin typeface="Century Gothic" panose="020B0502020202020204" pitchFamily="34" charset="0"/>
              </a:rPr>
              <a:t>Site </a:t>
            </a:r>
            <a:r>
              <a:rPr lang="en-US" sz="2300" b="1" dirty="0">
                <a:latin typeface="Century Gothic" panose="020B0502020202020204" pitchFamily="34" charset="0"/>
              </a:rPr>
              <a:t>and hospital visits </a:t>
            </a:r>
            <a:endParaRPr lang="en-US" sz="2300" dirty="0">
              <a:latin typeface="Century Gothic" panose="020B0502020202020204" pitchFamily="34" charset="0"/>
            </a:endParaRPr>
          </a:p>
          <a:p>
            <a:pPr marL="285750" indent="-285750">
              <a:buFont typeface="Arial" panose="020B0604020202020204" pitchFamily="34" charset="0"/>
              <a:buChar char="•"/>
            </a:pPr>
            <a:r>
              <a:rPr lang="en-US" sz="2300" b="1" dirty="0" smtClean="0">
                <a:latin typeface="Century Gothic" panose="020B0502020202020204" pitchFamily="34" charset="0"/>
              </a:rPr>
              <a:t>Multi-stakeholder </a:t>
            </a:r>
            <a:r>
              <a:rPr lang="en-US" sz="2300" b="1" dirty="0">
                <a:latin typeface="Century Gothic" panose="020B0502020202020204" pitchFamily="34" charset="0"/>
              </a:rPr>
              <a:t>projects at company/ national level </a:t>
            </a:r>
            <a:endParaRPr lang="en-US" sz="2300" dirty="0">
              <a:latin typeface="Century Gothic" panose="020B0502020202020204" pitchFamily="34" charset="0"/>
            </a:endParaRPr>
          </a:p>
          <a:p>
            <a:pPr marL="285750" indent="-285750">
              <a:buFont typeface="Arial" panose="020B0604020202020204" pitchFamily="34" charset="0"/>
              <a:buChar char="•"/>
            </a:pPr>
            <a:r>
              <a:rPr lang="en-US" sz="2300" b="1" dirty="0" smtClean="0">
                <a:latin typeface="Century Gothic" panose="020B0502020202020204" pitchFamily="34" charset="0"/>
              </a:rPr>
              <a:t>Press </a:t>
            </a:r>
            <a:r>
              <a:rPr lang="en-US" sz="2300" b="1" dirty="0">
                <a:latin typeface="Century Gothic" panose="020B0502020202020204" pitchFamily="34" charset="0"/>
              </a:rPr>
              <a:t>conferences </a:t>
            </a:r>
            <a:endParaRPr lang="en-US" sz="2300" dirty="0">
              <a:latin typeface="Century Gothic" panose="020B0502020202020204" pitchFamily="34" charset="0"/>
            </a:endParaRPr>
          </a:p>
          <a:p>
            <a:pPr marL="285750" indent="-285750">
              <a:buFont typeface="Arial" panose="020B0604020202020204" pitchFamily="34" charset="0"/>
              <a:buChar char="•"/>
            </a:pPr>
            <a:r>
              <a:rPr lang="en-US" sz="2300" b="1" dirty="0" smtClean="0">
                <a:latin typeface="Century Gothic" panose="020B0502020202020204" pitchFamily="34" charset="0"/>
              </a:rPr>
              <a:t>Radio </a:t>
            </a:r>
            <a:r>
              <a:rPr lang="en-US" sz="2300" b="1" dirty="0">
                <a:latin typeface="Century Gothic" panose="020B0502020202020204" pitchFamily="34" charset="0"/>
              </a:rPr>
              <a:t>campaigns </a:t>
            </a:r>
            <a:endParaRPr lang="en-US" sz="2300" dirty="0">
              <a:latin typeface="Century Gothic" panose="020B0502020202020204" pitchFamily="34" charset="0"/>
            </a:endParaRPr>
          </a:p>
          <a:p>
            <a:pPr marL="285750" indent="-285750">
              <a:buFont typeface="Arial" panose="020B0604020202020204" pitchFamily="34" charset="0"/>
              <a:buChar char="•"/>
            </a:pPr>
            <a:r>
              <a:rPr lang="en-US" sz="2300" b="1" dirty="0" smtClean="0">
                <a:latin typeface="Century Gothic" panose="020B0502020202020204" pitchFamily="34" charset="0"/>
              </a:rPr>
              <a:t>Patient </a:t>
            </a:r>
            <a:r>
              <a:rPr lang="en-US" sz="2300" b="1" dirty="0">
                <a:latin typeface="Century Gothic" panose="020B0502020202020204" pitchFamily="34" charset="0"/>
              </a:rPr>
              <a:t>testimonials </a:t>
            </a:r>
            <a:endParaRPr lang="en-US" sz="2300" dirty="0">
              <a:latin typeface="Century Gothic" panose="020B0502020202020204" pitchFamily="34" charset="0"/>
            </a:endParaRPr>
          </a:p>
          <a:p>
            <a:pPr marL="285750" indent="-285750">
              <a:buFont typeface="Arial" panose="020B0604020202020204" pitchFamily="34" charset="0"/>
              <a:buChar char="•"/>
            </a:pPr>
            <a:r>
              <a:rPr lang="en-US" sz="2300" b="1" dirty="0" smtClean="0">
                <a:latin typeface="Century Gothic" panose="020B0502020202020204" pitchFamily="34" charset="0"/>
              </a:rPr>
              <a:t>Employee </a:t>
            </a:r>
            <a:r>
              <a:rPr lang="en-US" sz="2300" b="1" dirty="0">
                <a:latin typeface="Century Gothic" panose="020B0502020202020204" pitchFamily="34" charset="0"/>
              </a:rPr>
              <a:t>stories </a:t>
            </a:r>
            <a:endParaRPr lang="en-US" sz="2300" dirty="0">
              <a:latin typeface="Century Gothic" panose="020B0502020202020204" pitchFamily="34" charset="0"/>
            </a:endParaRPr>
          </a:p>
          <a:p>
            <a:pPr marL="285750" indent="-285750">
              <a:buFont typeface="Arial" panose="020B0604020202020204" pitchFamily="34" charset="0"/>
              <a:buChar char="•"/>
            </a:pPr>
            <a:r>
              <a:rPr lang="en-US" sz="2300" b="1" dirty="0" smtClean="0">
                <a:latin typeface="Century Gothic" panose="020B0502020202020204" pitchFamily="34" charset="0"/>
              </a:rPr>
              <a:t>Museum </a:t>
            </a:r>
            <a:r>
              <a:rPr lang="en-US" sz="2300" b="1" dirty="0">
                <a:latin typeface="Century Gothic" panose="020B0502020202020204" pitchFamily="34" charset="0"/>
              </a:rPr>
              <a:t>donations </a:t>
            </a:r>
            <a:endParaRPr lang="en-US" sz="2300" dirty="0">
              <a:latin typeface="Century Gothic" panose="020B0502020202020204" pitchFamily="34" charset="0"/>
            </a:endParaRPr>
          </a:p>
          <a:p>
            <a:pPr marL="285750" indent="-285750">
              <a:buFont typeface="Arial" panose="020B0604020202020204" pitchFamily="34" charset="0"/>
              <a:buChar char="•"/>
            </a:pPr>
            <a:r>
              <a:rPr lang="en-US" sz="2300" b="1" dirty="0" smtClean="0">
                <a:latin typeface="Century Gothic" panose="020B0502020202020204" pitchFamily="34" charset="0"/>
              </a:rPr>
              <a:t>Exhibitions </a:t>
            </a:r>
            <a:endParaRPr lang="en-US" sz="2300" dirty="0">
              <a:latin typeface="Century Gothic" panose="020B0502020202020204" pitchFamily="34" charset="0"/>
            </a:endParaRPr>
          </a:p>
          <a:p>
            <a:pPr marL="285750" indent="-285750">
              <a:buFont typeface="Arial" panose="020B0604020202020204" pitchFamily="34" charset="0"/>
              <a:buChar char="•"/>
            </a:pPr>
            <a:r>
              <a:rPr lang="en-US" sz="2300" b="1" dirty="0" smtClean="0">
                <a:latin typeface="Century Gothic" panose="020B0502020202020204" pitchFamily="34" charset="0"/>
              </a:rPr>
              <a:t>Policy </a:t>
            </a:r>
            <a:r>
              <a:rPr lang="en-US" sz="2300" b="1" dirty="0">
                <a:latin typeface="Century Gothic" panose="020B0502020202020204" pitchFamily="34" charset="0"/>
              </a:rPr>
              <a:t>roundtables </a:t>
            </a:r>
            <a:endParaRPr lang="en-US" sz="2300" dirty="0">
              <a:latin typeface="Century Gothic" panose="020B0502020202020204" pitchFamily="34" charset="0"/>
            </a:endParaRPr>
          </a:p>
          <a:p>
            <a:pPr marL="285750" indent="-285750">
              <a:buFont typeface="Arial" panose="020B0604020202020204" pitchFamily="34" charset="0"/>
              <a:buChar char="•"/>
            </a:pPr>
            <a:r>
              <a:rPr lang="en-US" sz="2300" b="1" dirty="0" smtClean="0">
                <a:latin typeface="Century Gothic" panose="020B0502020202020204" pitchFamily="34" charset="0"/>
              </a:rPr>
              <a:t>Interaction </a:t>
            </a:r>
            <a:r>
              <a:rPr lang="en-US" sz="2300" b="1" dirty="0">
                <a:latin typeface="Century Gothic" panose="020B0502020202020204" pitchFamily="34" charset="0"/>
              </a:rPr>
              <a:t>with HCPs </a:t>
            </a:r>
            <a:endParaRPr lang="en-US" sz="2300" dirty="0">
              <a:latin typeface="Century Gothic" panose="020B0502020202020204" pitchFamily="34" charset="0"/>
            </a:endParaRPr>
          </a:p>
          <a:p>
            <a:pPr marL="285750" indent="-285750">
              <a:buFont typeface="Arial" panose="020B0604020202020204" pitchFamily="34" charset="0"/>
              <a:buChar char="•"/>
            </a:pPr>
            <a:r>
              <a:rPr lang="en-US" sz="2300" b="1" dirty="0" smtClean="0">
                <a:latin typeface="Century Gothic" panose="020B0502020202020204" pitchFamily="34" charset="0"/>
              </a:rPr>
              <a:t>Social </a:t>
            </a:r>
            <a:r>
              <a:rPr lang="en-US" sz="2300" b="1" dirty="0">
                <a:latin typeface="Century Gothic" panose="020B0502020202020204" pitchFamily="34" charset="0"/>
              </a:rPr>
              <a:t>&amp; traditional media engagement </a:t>
            </a:r>
            <a:endParaRPr lang="en-US" sz="2300" dirty="0">
              <a:latin typeface="Century Gothic" panose="020B0502020202020204" pitchFamily="34" charset="0"/>
            </a:endParaRPr>
          </a:p>
          <a:p>
            <a:pPr marL="285750" indent="-285750">
              <a:buFont typeface="Arial" panose="020B0604020202020204" pitchFamily="34" charset="0"/>
              <a:buChar char="•"/>
            </a:pPr>
            <a:r>
              <a:rPr lang="en-US" sz="2300" b="1" dirty="0" smtClean="0">
                <a:latin typeface="Century Gothic" panose="020B0502020202020204" pitchFamily="34" charset="0"/>
              </a:rPr>
              <a:t>Infographics</a:t>
            </a:r>
            <a:r>
              <a:rPr lang="en-US" sz="2300" b="1" dirty="0">
                <a:latin typeface="Century Gothic" panose="020B0502020202020204" pitchFamily="34" charset="0"/>
              </a:rPr>
              <a:t>, position papers, factsheets, </a:t>
            </a:r>
            <a:r>
              <a:rPr lang="en-US" sz="2300" b="1" dirty="0" smtClean="0">
                <a:latin typeface="Century Gothic" panose="020B0502020202020204" pitchFamily="34" charset="0"/>
              </a:rPr>
              <a:t>videos</a:t>
            </a:r>
            <a:endParaRPr lang="en-US" sz="2300" dirty="0">
              <a:latin typeface="Century Gothic" panose="020B0502020202020204" pitchFamily="34" charset="0"/>
            </a:endParaRPr>
          </a:p>
        </p:txBody>
      </p:sp>
      <p:pic>
        <p:nvPicPr>
          <p:cNvPr id="83"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8173" y="802520"/>
            <a:ext cx="4102995" cy="18883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7432" y="2922846"/>
            <a:ext cx="2528522" cy="33389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6990833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039"/>
            <a:ext cx="9144000" cy="64964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sz="1350" dirty="0"/>
          </a:p>
        </p:txBody>
      </p:sp>
      <p:sp>
        <p:nvSpPr>
          <p:cNvPr id="8" name="Rectangle 3"/>
          <p:cNvSpPr txBox="1">
            <a:spLocks noChangeArrowheads="1"/>
          </p:cNvSpPr>
          <p:nvPr/>
        </p:nvSpPr>
        <p:spPr bwMode="auto">
          <a:xfrm>
            <a:off x="1223159" y="1049075"/>
            <a:ext cx="6697683" cy="653256"/>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4050" b="1" dirty="0" smtClean="0">
                <a:solidFill>
                  <a:schemeClr val="bg1"/>
                </a:solidFill>
                <a:latin typeface="Century Gothic" pitchFamily="34" charset="0"/>
              </a:rPr>
              <a:t>Who engaged in 2016?</a:t>
            </a:r>
          </a:p>
        </p:txBody>
      </p:sp>
      <p:cxnSp>
        <p:nvCxnSpPr>
          <p:cNvPr id="10" name="Straight Connector 9"/>
          <p:cNvCxnSpPr/>
          <p:nvPr/>
        </p:nvCxnSpPr>
        <p:spPr>
          <a:xfrm>
            <a:off x="3065690" y="1825282"/>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65690" y="758487"/>
            <a:ext cx="301262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3"/>
          <p:cNvSpPr txBox="1">
            <a:spLocks noChangeArrowheads="1"/>
          </p:cNvSpPr>
          <p:nvPr/>
        </p:nvSpPr>
        <p:spPr bwMode="auto">
          <a:xfrm>
            <a:off x="1223159" y="2289973"/>
            <a:ext cx="6697683" cy="2964914"/>
          </a:xfrm>
          <a:prstGeom prst="rect">
            <a:avLst/>
          </a:prstGeom>
          <a:noFill/>
          <a:ln w="9525">
            <a:noFill/>
            <a:miter lim="800000"/>
            <a:headEnd/>
            <a:tailEnd/>
          </a:ln>
        </p:spPr>
        <p:txBody>
          <a:bodyPr wrap="square">
            <a:spAutoFit/>
          </a:bodyPr>
          <a:lstStyle/>
          <a:p>
            <a:pPr marL="0" lvl="1" algn="ctr">
              <a:lnSpc>
                <a:spcPct val="90000"/>
              </a:lnSpc>
              <a:spcBef>
                <a:spcPts val="375"/>
              </a:spcBef>
            </a:pPr>
            <a:r>
              <a:rPr lang="en-US" sz="2800" b="1" dirty="0" smtClean="0">
                <a:solidFill>
                  <a:srgbClr val="FFFFFF"/>
                </a:solidFill>
                <a:latin typeface="Century Gothic" pitchFamily="34" charset="0"/>
              </a:rPr>
              <a:t>14 National Associations and 23 companies across </a:t>
            </a:r>
            <a:r>
              <a:rPr lang="en-US" sz="2800" b="1" dirty="0">
                <a:solidFill>
                  <a:srgbClr val="FFFFFF"/>
                </a:solidFill>
                <a:latin typeface="Century Gothic" pitchFamily="34" charset="0"/>
              </a:rPr>
              <a:t>18 European </a:t>
            </a:r>
            <a:r>
              <a:rPr lang="en-US" sz="2800" b="1" dirty="0" smtClean="0">
                <a:solidFill>
                  <a:srgbClr val="FFFFFF"/>
                </a:solidFill>
                <a:latin typeface="Century Gothic" pitchFamily="34" charset="0"/>
              </a:rPr>
              <a:t>countries with over 110 activities </a:t>
            </a:r>
            <a:r>
              <a:rPr lang="en-US" sz="2800" b="1" dirty="0" err="1" smtClean="0">
                <a:solidFill>
                  <a:srgbClr val="FFFFFF"/>
                </a:solidFill>
                <a:latin typeface="Century Gothic" pitchFamily="34" charset="0"/>
              </a:rPr>
              <a:t>organised</a:t>
            </a:r>
            <a:r>
              <a:rPr lang="en-US" sz="2800" b="1" dirty="0" smtClean="0">
                <a:solidFill>
                  <a:srgbClr val="FFFFFF"/>
                </a:solidFill>
                <a:latin typeface="Century Gothic" pitchFamily="34" charset="0"/>
              </a:rPr>
              <a:t>.</a:t>
            </a:r>
          </a:p>
          <a:p>
            <a:pPr marL="0" lvl="1" algn="ctr">
              <a:lnSpc>
                <a:spcPct val="90000"/>
              </a:lnSpc>
              <a:spcBef>
                <a:spcPts val="375"/>
              </a:spcBef>
            </a:pPr>
            <a:endParaRPr lang="en-US" sz="2800" b="1" dirty="0">
              <a:solidFill>
                <a:srgbClr val="FFFFFF"/>
              </a:solidFill>
              <a:latin typeface="Century Gothic" pitchFamily="34" charset="0"/>
            </a:endParaRPr>
          </a:p>
          <a:p>
            <a:pPr marL="0" lvl="1" algn="ctr">
              <a:lnSpc>
                <a:spcPct val="90000"/>
              </a:lnSpc>
              <a:spcBef>
                <a:spcPts val="375"/>
              </a:spcBef>
            </a:pPr>
            <a:r>
              <a:rPr lang="en-US" sz="2000" b="1" dirty="0" smtClean="0">
                <a:solidFill>
                  <a:srgbClr val="FFFFFF"/>
                </a:solidFill>
                <a:latin typeface="Century Gothic" pitchFamily="34" charset="0"/>
              </a:rPr>
              <a:t>Partnering with 8 external </a:t>
            </a:r>
            <a:r>
              <a:rPr lang="en-US" sz="2000" b="1" dirty="0" err="1" smtClean="0">
                <a:solidFill>
                  <a:srgbClr val="FFFFFF"/>
                </a:solidFill>
                <a:latin typeface="Century Gothic" pitchFamily="34" charset="0"/>
              </a:rPr>
              <a:t>organisations</a:t>
            </a:r>
            <a:r>
              <a:rPr lang="en-US" sz="2000" b="1" dirty="0">
                <a:solidFill>
                  <a:srgbClr val="FFFFFF"/>
                </a:solidFill>
                <a:latin typeface="Century Gothic" pitchFamily="34" charset="0"/>
              </a:rPr>
              <a:t> </a:t>
            </a:r>
            <a:r>
              <a:rPr lang="en-US" sz="2000" b="1" dirty="0" smtClean="0">
                <a:solidFill>
                  <a:srgbClr val="FFFFFF"/>
                </a:solidFill>
                <a:latin typeface="Century Gothic" pitchFamily="34" charset="0"/>
              </a:rPr>
              <a:t>and 15 healthcare professionals and patients sharing their perspectives.</a:t>
            </a:r>
            <a:endParaRPr lang="en-US" sz="2000" b="1" dirty="0">
              <a:solidFill>
                <a:srgbClr val="FFFFFF"/>
              </a:solidFill>
              <a:latin typeface="Century Gothic" pitchFamily="34" charset="0"/>
            </a:endParaRPr>
          </a:p>
        </p:txBody>
      </p:sp>
    </p:spTree>
    <p:extLst>
      <p:ext uri="{BB962C8B-B14F-4D97-AF65-F5344CB8AC3E}">
        <p14:creationId xmlns:p14="http://schemas.microsoft.com/office/powerpoint/2010/main" val="10855889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TW2017">
  <a:themeElements>
    <a:clrScheme name="Medtech">
      <a:dk1>
        <a:srgbClr val="FFFFFF"/>
      </a:dk1>
      <a:lt1>
        <a:srgbClr val="F1F1F1"/>
      </a:lt1>
      <a:dk2>
        <a:srgbClr val="5C3096"/>
      </a:dk2>
      <a:lt2>
        <a:srgbClr val="6C3CAF"/>
      </a:lt2>
      <a:accent1>
        <a:srgbClr val="0082A8"/>
      </a:accent1>
      <a:accent2>
        <a:srgbClr val="5C3096"/>
      </a:accent2>
      <a:accent3>
        <a:srgbClr val="F22528"/>
      </a:accent3>
      <a:accent4>
        <a:srgbClr val="F1F1F1"/>
      </a:accent4>
      <a:accent5>
        <a:srgbClr val="6E6D71"/>
      </a:accent5>
      <a:accent6>
        <a:srgbClr val="6C3CAF"/>
      </a:accent6>
      <a:hlink>
        <a:srgbClr val="F22528"/>
      </a:hlink>
      <a:folHlink>
        <a:srgbClr val="F2252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PPT_Medtech_template_2017" id="{E99620E2-D317-1D4B-868B-0D86C5246C06}" vid="{F2FF5CA2-B6AD-AD44-95DE-27D65C8A41BC}"/>
    </a:ext>
  </a:extLst>
</a:theme>
</file>

<file path=ppt/theme/theme2.xml><?xml version="1.0" encoding="utf-8"?>
<a:theme xmlns:a="http://schemas.openxmlformats.org/drawingml/2006/main" name="Chapter slide">
  <a:themeElements>
    <a:clrScheme name="Medtech">
      <a:dk1>
        <a:srgbClr val="FFFFFF"/>
      </a:dk1>
      <a:lt1>
        <a:srgbClr val="F1F1F1"/>
      </a:lt1>
      <a:dk2>
        <a:srgbClr val="5C3096"/>
      </a:dk2>
      <a:lt2>
        <a:srgbClr val="6C3CAF"/>
      </a:lt2>
      <a:accent1>
        <a:srgbClr val="0082A8"/>
      </a:accent1>
      <a:accent2>
        <a:srgbClr val="5C3096"/>
      </a:accent2>
      <a:accent3>
        <a:srgbClr val="F22528"/>
      </a:accent3>
      <a:accent4>
        <a:srgbClr val="F1F1F1"/>
      </a:accent4>
      <a:accent5>
        <a:srgbClr val="6E6D71"/>
      </a:accent5>
      <a:accent6>
        <a:srgbClr val="6C3CAF"/>
      </a:accent6>
      <a:hlink>
        <a:srgbClr val="F22528"/>
      </a:hlink>
      <a:folHlink>
        <a:srgbClr val="F2252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PPT_Medtech_template_2017" id="{E99620E2-D317-1D4B-868B-0D86C5246C06}" vid="{FEDF9BA7-DA28-A945-9B8E-E48B1C8D989F}"/>
    </a:ext>
  </a:extLst>
</a:theme>
</file>

<file path=ppt/theme/theme3.xml><?xml version="1.0" encoding="utf-8"?>
<a:theme xmlns:a="http://schemas.openxmlformats.org/drawingml/2006/main" name="Internal slide">
  <a:themeElements>
    <a:clrScheme name="Medtech">
      <a:dk1>
        <a:srgbClr val="FFFFFF"/>
      </a:dk1>
      <a:lt1>
        <a:srgbClr val="F1F1F1"/>
      </a:lt1>
      <a:dk2>
        <a:srgbClr val="5C3096"/>
      </a:dk2>
      <a:lt2>
        <a:srgbClr val="6C3CAF"/>
      </a:lt2>
      <a:accent1>
        <a:srgbClr val="0082A8"/>
      </a:accent1>
      <a:accent2>
        <a:srgbClr val="5C3096"/>
      </a:accent2>
      <a:accent3>
        <a:srgbClr val="F22528"/>
      </a:accent3>
      <a:accent4>
        <a:srgbClr val="F1F1F1"/>
      </a:accent4>
      <a:accent5>
        <a:srgbClr val="6E6D71"/>
      </a:accent5>
      <a:accent6>
        <a:srgbClr val="6C3CAF"/>
      </a:accent6>
      <a:hlink>
        <a:srgbClr val="F22528"/>
      </a:hlink>
      <a:folHlink>
        <a:srgbClr val="F2252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1200">
            <a:solidFill>
              <a:schemeClr val="bg2"/>
            </a:solidFill>
          </a:defRPr>
        </a:defPPr>
      </a:lstStyle>
    </a:txDef>
  </a:objectDefaults>
  <a:extraClrSchemeLst/>
  <a:extLst>
    <a:ext uri="{05A4C25C-085E-4340-85A3-A5531E510DB2}">
      <thm15:themeFamily xmlns="" xmlns:thm15="http://schemas.microsoft.com/office/thememl/2012/main" name="PPT_Medtech_template_2017" id="{E99620E2-D317-1D4B-868B-0D86C5246C06}" vid="{A6CBDE9B-47CC-EC4E-A401-C9FB19631AB5}"/>
    </a:ext>
  </a:extLst>
</a:theme>
</file>

<file path=ppt/theme/theme4.xml><?xml version="1.0" encoding="utf-8"?>
<a:theme xmlns:a="http://schemas.openxmlformats.org/drawingml/2006/main" name="Closing slide">
  <a:themeElements>
    <a:clrScheme name="Medtech">
      <a:dk1>
        <a:srgbClr val="FFFFFF"/>
      </a:dk1>
      <a:lt1>
        <a:srgbClr val="F1F1F1"/>
      </a:lt1>
      <a:dk2>
        <a:srgbClr val="5C3096"/>
      </a:dk2>
      <a:lt2>
        <a:srgbClr val="6C3CAF"/>
      </a:lt2>
      <a:accent1>
        <a:srgbClr val="0082A8"/>
      </a:accent1>
      <a:accent2>
        <a:srgbClr val="5C3096"/>
      </a:accent2>
      <a:accent3>
        <a:srgbClr val="F22528"/>
      </a:accent3>
      <a:accent4>
        <a:srgbClr val="F1F1F1"/>
      </a:accent4>
      <a:accent5>
        <a:srgbClr val="6E6D71"/>
      </a:accent5>
      <a:accent6>
        <a:srgbClr val="6C3CAF"/>
      </a:accent6>
      <a:hlink>
        <a:srgbClr val="F22528"/>
      </a:hlink>
      <a:folHlink>
        <a:srgbClr val="F2252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PPT_Medtech_template_2017" id="{E99620E2-D317-1D4B-868B-0D86C5246C06}" vid="{B5D7314E-9F77-0A4C-9319-F36E70D593D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MTW2017</Template>
  <TotalTime>331</TotalTime>
  <Words>811</Words>
  <Application>Microsoft Office PowerPoint</Application>
  <PresentationFormat>On-screen Show (4:3)</PresentationFormat>
  <Paragraphs>100</Paragraphs>
  <Slides>18</Slides>
  <Notes>7</Notes>
  <HiddenSlides>0</HiddenSlides>
  <MMClips>0</MMClips>
  <ScaleCrop>false</ScaleCrop>
  <HeadingPairs>
    <vt:vector size="4" baseType="variant">
      <vt:variant>
        <vt:lpstr>Theme</vt:lpstr>
      </vt:variant>
      <vt:variant>
        <vt:i4>4</vt:i4>
      </vt:variant>
      <vt:variant>
        <vt:lpstr>Slide Titles</vt:lpstr>
      </vt:variant>
      <vt:variant>
        <vt:i4>18</vt:i4>
      </vt:variant>
    </vt:vector>
  </HeadingPairs>
  <TitlesOfParts>
    <vt:vector size="22" baseType="lpstr">
      <vt:lpstr>MTW2017</vt:lpstr>
      <vt:lpstr>Chapter slide</vt:lpstr>
      <vt:lpstr>Internal slide</vt:lpstr>
      <vt:lpstr>Closing slide</vt:lpstr>
      <vt:lpstr>PowerPoint Presentation</vt:lpstr>
      <vt:lpstr>PowerPoint Presentation</vt:lpstr>
      <vt:lpstr>PowerPoint Presentation</vt:lpstr>
      <vt:lpstr>PowerPoint Presentation</vt:lpstr>
      <vt:lpstr>PowerPoint Presentation</vt:lpstr>
      <vt:lpstr>Benefits from engaging in the MedTech Week</vt:lpstr>
      <vt:lpstr>PowerPoint Presentation</vt:lpstr>
      <vt:lpstr>Activities can include</vt:lpstr>
      <vt:lpstr>PowerPoint Presentation</vt:lpstr>
      <vt:lpstr>Who engaged in 2016? </vt:lpstr>
      <vt:lpstr>PowerPoint Presentation</vt:lpstr>
      <vt:lpstr>Social Media Overview</vt:lpstr>
      <vt:lpstr>PowerPoint Presentation</vt:lpstr>
      <vt:lpstr>PowerPoint Presentation</vt:lpstr>
      <vt:lpstr>PowerPoint Presentation</vt:lpstr>
      <vt:lpstr>MedTech Week | Showcasing the value of medtech</vt:lpstr>
      <vt:lpstr>MedTech Week | Showcasing the value of medtech</vt:lpstr>
      <vt:lpstr>MedTech Week 2017</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Ascenção Silva</dc:creator>
  <cp:lastModifiedBy>Ana Ascenção Silva</cp:lastModifiedBy>
  <cp:revision>51</cp:revision>
  <dcterms:created xsi:type="dcterms:W3CDTF">2017-04-14T08:43:13Z</dcterms:created>
  <dcterms:modified xsi:type="dcterms:W3CDTF">2017-04-18T14:00:12Z</dcterms:modified>
</cp:coreProperties>
</file>